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305" r:id="rId2"/>
    <p:sldId id="307" r:id="rId3"/>
    <p:sldId id="279" r:id="rId4"/>
    <p:sldId id="287" r:id="rId5"/>
    <p:sldId id="283" r:id="rId6"/>
    <p:sldId id="278" r:id="rId7"/>
    <p:sldId id="273" r:id="rId8"/>
    <p:sldId id="261" r:id="rId9"/>
    <p:sldId id="262" r:id="rId10"/>
    <p:sldId id="269" r:id="rId11"/>
    <p:sldId id="259" r:id="rId12"/>
    <p:sldId id="260" r:id="rId13"/>
    <p:sldId id="272" r:id="rId14"/>
    <p:sldId id="276" r:id="rId15"/>
    <p:sldId id="265" r:id="rId16"/>
    <p:sldId id="294" r:id="rId17"/>
    <p:sldId id="303" r:id="rId18"/>
    <p:sldId id="297" r:id="rId19"/>
    <p:sldId id="304" r:id="rId20"/>
    <p:sldId id="266" r:id="rId21"/>
    <p:sldId id="267" r:id="rId22"/>
    <p:sldId id="268" r:id="rId23"/>
    <p:sldId id="270" r:id="rId24"/>
    <p:sldId id="271" r:id="rId25"/>
    <p:sldId id="290" r:id="rId26"/>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87922" autoAdjust="0"/>
  </p:normalViewPr>
  <p:slideViewPr>
    <p:cSldViewPr>
      <p:cViewPr varScale="1">
        <p:scale>
          <a:sx n="64" d="100"/>
          <a:sy n="64" d="100"/>
        </p:scale>
        <p:origin x="153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700" cy="461804"/>
          </a:xfrm>
          <a:prstGeom prst="rect">
            <a:avLst/>
          </a:prstGeom>
        </p:spPr>
        <p:txBody>
          <a:bodyPr vert="horz" lIns="92480" tIns="46240" rIns="92480" bIns="46240" rtlCol="0"/>
          <a:lstStyle>
            <a:lvl1pPr algn="l">
              <a:defRPr sz="1200"/>
            </a:lvl1pPr>
          </a:lstStyle>
          <a:p>
            <a:endParaRPr lang="en-US"/>
          </a:p>
        </p:txBody>
      </p:sp>
      <p:sp>
        <p:nvSpPr>
          <p:cNvPr id="3" name="Date Placeholder 2"/>
          <p:cNvSpPr>
            <a:spLocks noGrp="1"/>
          </p:cNvSpPr>
          <p:nvPr>
            <p:ph type="dt" idx="1"/>
          </p:nvPr>
        </p:nvSpPr>
        <p:spPr>
          <a:xfrm>
            <a:off x="3936768" y="0"/>
            <a:ext cx="3011700" cy="461804"/>
          </a:xfrm>
          <a:prstGeom prst="rect">
            <a:avLst/>
          </a:prstGeom>
        </p:spPr>
        <p:txBody>
          <a:bodyPr vert="horz" lIns="92480" tIns="46240" rIns="92480" bIns="46240" rtlCol="0"/>
          <a:lstStyle>
            <a:lvl1pPr algn="r">
              <a:defRPr sz="1200"/>
            </a:lvl1pPr>
          </a:lstStyle>
          <a:p>
            <a:fld id="{2B87A396-2DEC-4D9A-AE50-D1BCCD2A9C88}" type="datetimeFigureOut">
              <a:rPr lang="en-US" smtClean="0"/>
              <a:t>8/15/2022</a:t>
            </a:fld>
            <a:endParaRPr lang="en-US"/>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480" tIns="46240" rIns="92480" bIns="46240"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80" tIns="46240" rIns="92480" bIns="4624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700" cy="461804"/>
          </a:xfrm>
          <a:prstGeom prst="rect">
            <a:avLst/>
          </a:prstGeom>
        </p:spPr>
        <p:txBody>
          <a:bodyPr vert="horz" lIns="92480" tIns="46240" rIns="92480" bIns="46240"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700" cy="461804"/>
          </a:xfrm>
          <a:prstGeom prst="rect">
            <a:avLst/>
          </a:prstGeom>
        </p:spPr>
        <p:txBody>
          <a:bodyPr vert="horz" lIns="92480" tIns="46240" rIns="92480" bIns="46240" rtlCol="0" anchor="b"/>
          <a:lstStyle>
            <a:lvl1pPr algn="r">
              <a:defRPr sz="1200"/>
            </a:lvl1pPr>
          </a:lstStyle>
          <a:p>
            <a:fld id="{923EE3CE-7E3C-4B7E-B919-3902BC663C9C}" type="slidenum">
              <a:rPr lang="en-US" smtClean="0"/>
              <a:t>‹#›</a:t>
            </a:fld>
            <a:endParaRPr lang="en-US"/>
          </a:p>
        </p:txBody>
      </p:sp>
    </p:spTree>
    <p:extLst>
      <p:ext uri="{BB962C8B-B14F-4D97-AF65-F5344CB8AC3E}">
        <p14:creationId xmlns:p14="http://schemas.microsoft.com/office/powerpoint/2010/main" val="2338429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3EE3CE-7E3C-4B7E-B919-3902BC663C9C}" type="slidenum">
              <a:rPr lang="en-US" smtClean="0"/>
              <a:t>1</a:t>
            </a:fld>
            <a:endParaRPr lang="en-US" dirty="0"/>
          </a:p>
        </p:txBody>
      </p:sp>
    </p:spTree>
    <p:extLst>
      <p:ext uri="{BB962C8B-B14F-4D97-AF65-F5344CB8AC3E}">
        <p14:creationId xmlns:p14="http://schemas.microsoft.com/office/powerpoint/2010/main" val="1484150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3EE3CE-7E3C-4B7E-B919-3902BC663C9C}" type="slidenum">
              <a:rPr lang="en-US" smtClean="0"/>
              <a:t>4</a:t>
            </a:fld>
            <a:endParaRPr lang="en-US"/>
          </a:p>
        </p:txBody>
      </p:sp>
    </p:spTree>
    <p:extLst>
      <p:ext uri="{BB962C8B-B14F-4D97-AF65-F5344CB8AC3E}">
        <p14:creationId xmlns:p14="http://schemas.microsoft.com/office/powerpoint/2010/main" val="1759186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3EE3CE-7E3C-4B7E-B919-3902BC663C9C}" type="slidenum">
              <a:rPr lang="en-US" smtClean="0"/>
              <a:t>6</a:t>
            </a:fld>
            <a:endParaRPr lang="en-US"/>
          </a:p>
        </p:txBody>
      </p:sp>
    </p:spTree>
    <p:extLst>
      <p:ext uri="{BB962C8B-B14F-4D97-AF65-F5344CB8AC3E}">
        <p14:creationId xmlns:p14="http://schemas.microsoft.com/office/powerpoint/2010/main" val="882884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3EE3CE-7E3C-4B7E-B919-3902BC663C9C}" type="slidenum">
              <a:rPr lang="en-US" smtClean="0"/>
              <a:t>10</a:t>
            </a:fld>
            <a:endParaRPr lang="en-US"/>
          </a:p>
        </p:txBody>
      </p:sp>
    </p:spTree>
    <p:extLst>
      <p:ext uri="{BB962C8B-B14F-4D97-AF65-F5344CB8AC3E}">
        <p14:creationId xmlns:p14="http://schemas.microsoft.com/office/powerpoint/2010/main" val="3200870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87B8C-9A45-4788-9368-93A445826C4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6E8DA98-76EA-4114-8E75-0D5C34A62B1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72B1685-B8A1-46C9-B289-BE977E4B833E}"/>
              </a:ext>
            </a:extLst>
          </p:cNvPr>
          <p:cNvSpPr>
            <a:spLocks noGrp="1"/>
          </p:cNvSpPr>
          <p:nvPr>
            <p:ph type="dt" sz="half" idx="10"/>
          </p:nvPr>
        </p:nvSpPr>
        <p:spPr/>
        <p:txBody>
          <a:bodyPr/>
          <a:lstStyle/>
          <a:p>
            <a:fld id="{3DE57B28-4E52-4C74-8CE1-FE141DFA5DE7}" type="datetime1">
              <a:rPr lang="en-US" smtClean="0"/>
              <a:t>8/15/2022</a:t>
            </a:fld>
            <a:endParaRPr lang="en-US"/>
          </a:p>
        </p:txBody>
      </p:sp>
      <p:sp>
        <p:nvSpPr>
          <p:cNvPr id="5" name="Footer Placeholder 4">
            <a:extLst>
              <a:ext uri="{FF2B5EF4-FFF2-40B4-BE49-F238E27FC236}">
                <a16:creationId xmlns:a16="http://schemas.microsoft.com/office/drawing/2014/main" id="{C5710AA7-8EA4-4D5B-8F6D-34B9D6D32D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83F34E-380B-48AB-A3C9-06381468BA39}"/>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1972412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17384-E225-42E3-B546-700F4E5395A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8FE5FF-F69A-4DD3-B5DF-D4A5747EAE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F0FBCA-CFE7-4245-8899-31368254A459}"/>
              </a:ext>
            </a:extLst>
          </p:cNvPr>
          <p:cNvSpPr>
            <a:spLocks noGrp="1"/>
          </p:cNvSpPr>
          <p:nvPr>
            <p:ph type="dt" sz="half" idx="10"/>
          </p:nvPr>
        </p:nvSpPr>
        <p:spPr/>
        <p:txBody>
          <a:bodyPr/>
          <a:lstStyle/>
          <a:p>
            <a:fld id="{4151D201-E3F8-4891-88B2-A9925661BDC8}" type="datetime1">
              <a:rPr lang="en-US" smtClean="0"/>
              <a:t>8/15/2022</a:t>
            </a:fld>
            <a:endParaRPr lang="en-US"/>
          </a:p>
        </p:txBody>
      </p:sp>
      <p:sp>
        <p:nvSpPr>
          <p:cNvPr id="5" name="Footer Placeholder 4">
            <a:extLst>
              <a:ext uri="{FF2B5EF4-FFF2-40B4-BE49-F238E27FC236}">
                <a16:creationId xmlns:a16="http://schemas.microsoft.com/office/drawing/2014/main" id="{7F0FC1FD-4735-4E7E-BFEB-EE520AA364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4D4400-D095-4B4A-B57D-4B7F0F898A77}"/>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137477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82839D-2DB9-4FA9-BB73-8AC8FAFC374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3F8E39-6A10-46B1-8AB7-BABA8F5A2587}"/>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2DAB0E-89EB-4135-9BD8-4DE5A2F9AF53}"/>
              </a:ext>
            </a:extLst>
          </p:cNvPr>
          <p:cNvSpPr>
            <a:spLocks noGrp="1"/>
          </p:cNvSpPr>
          <p:nvPr>
            <p:ph type="dt" sz="half" idx="10"/>
          </p:nvPr>
        </p:nvSpPr>
        <p:spPr/>
        <p:txBody>
          <a:bodyPr/>
          <a:lstStyle/>
          <a:p>
            <a:fld id="{6BC202DC-4E1F-4636-82EF-35ABBD7363F7}" type="datetime1">
              <a:rPr lang="en-US" smtClean="0"/>
              <a:t>8/15/2022</a:t>
            </a:fld>
            <a:endParaRPr lang="en-US"/>
          </a:p>
        </p:txBody>
      </p:sp>
      <p:sp>
        <p:nvSpPr>
          <p:cNvPr id="5" name="Footer Placeholder 4">
            <a:extLst>
              <a:ext uri="{FF2B5EF4-FFF2-40B4-BE49-F238E27FC236}">
                <a16:creationId xmlns:a16="http://schemas.microsoft.com/office/drawing/2014/main" id="{0AAA2612-727D-481F-A6AD-140A09E652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D9D99-F4DA-45C1-91EE-8C59FCA11FFD}"/>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328322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C57AF-D6C4-43E9-A517-0BCC1CC0B6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B73257-4870-4D90-892C-71B7B41A373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F9B6E9-A926-45E7-9F03-0CC9E34F3E75}"/>
              </a:ext>
            </a:extLst>
          </p:cNvPr>
          <p:cNvSpPr>
            <a:spLocks noGrp="1"/>
          </p:cNvSpPr>
          <p:nvPr>
            <p:ph type="dt" sz="half" idx="10"/>
          </p:nvPr>
        </p:nvSpPr>
        <p:spPr/>
        <p:txBody>
          <a:bodyPr/>
          <a:lstStyle/>
          <a:p>
            <a:fld id="{3ABAAF54-7180-446E-8B84-B46565DE29B0}" type="datetime1">
              <a:rPr lang="en-US" smtClean="0"/>
              <a:t>8/15/2022</a:t>
            </a:fld>
            <a:endParaRPr lang="en-US"/>
          </a:p>
        </p:txBody>
      </p:sp>
      <p:sp>
        <p:nvSpPr>
          <p:cNvPr id="5" name="Footer Placeholder 4">
            <a:extLst>
              <a:ext uri="{FF2B5EF4-FFF2-40B4-BE49-F238E27FC236}">
                <a16:creationId xmlns:a16="http://schemas.microsoft.com/office/drawing/2014/main" id="{D9E391E7-C88C-4DD7-8356-7FC6C46D6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86BA42-A374-4AF6-AFE5-F8F358169A0D}"/>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308170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ED181-3B57-484E-B7FC-1488014C87ED}"/>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EC0DDFB-1D9B-4519-89C8-1F0024953F4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DF4120D-D3AA-4CC8-BFBA-1983D5AA00E7}"/>
              </a:ext>
            </a:extLst>
          </p:cNvPr>
          <p:cNvSpPr>
            <a:spLocks noGrp="1"/>
          </p:cNvSpPr>
          <p:nvPr>
            <p:ph type="dt" sz="half" idx="10"/>
          </p:nvPr>
        </p:nvSpPr>
        <p:spPr/>
        <p:txBody>
          <a:bodyPr/>
          <a:lstStyle/>
          <a:p>
            <a:fld id="{991B97D8-C21A-4002-A486-131AA1BA616A}" type="datetime1">
              <a:rPr lang="en-US" smtClean="0"/>
              <a:t>8/15/2022</a:t>
            </a:fld>
            <a:endParaRPr lang="en-US"/>
          </a:p>
        </p:txBody>
      </p:sp>
      <p:sp>
        <p:nvSpPr>
          <p:cNvPr id="5" name="Footer Placeholder 4">
            <a:extLst>
              <a:ext uri="{FF2B5EF4-FFF2-40B4-BE49-F238E27FC236}">
                <a16:creationId xmlns:a16="http://schemas.microsoft.com/office/drawing/2014/main" id="{44941356-3C41-4B3F-AB1F-3B81A2B553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73660-5590-4CAE-910E-1573AACA3303}"/>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2496121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25BCA-32BD-4921-ABFA-827A395EAC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E399F5-D1E9-4332-8A0E-9D164391030F}"/>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A13B65-982A-490B-AB0D-0E966B1BA8FA}"/>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42BDE5-D797-43D2-973F-E6135A84E2AC}"/>
              </a:ext>
            </a:extLst>
          </p:cNvPr>
          <p:cNvSpPr>
            <a:spLocks noGrp="1"/>
          </p:cNvSpPr>
          <p:nvPr>
            <p:ph type="dt" sz="half" idx="10"/>
          </p:nvPr>
        </p:nvSpPr>
        <p:spPr/>
        <p:txBody>
          <a:bodyPr/>
          <a:lstStyle/>
          <a:p>
            <a:fld id="{BCB63608-424F-4264-A7C7-9C7C1515CAF1}" type="datetime1">
              <a:rPr lang="en-US" smtClean="0"/>
              <a:t>8/15/2022</a:t>
            </a:fld>
            <a:endParaRPr lang="en-US"/>
          </a:p>
        </p:txBody>
      </p:sp>
      <p:sp>
        <p:nvSpPr>
          <p:cNvPr id="6" name="Footer Placeholder 5">
            <a:extLst>
              <a:ext uri="{FF2B5EF4-FFF2-40B4-BE49-F238E27FC236}">
                <a16:creationId xmlns:a16="http://schemas.microsoft.com/office/drawing/2014/main" id="{D71F872D-EEF7-4066-9171-A7ECE931C8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C7DAB7-D86F-468A-AE14-F1C8CCB33F00}"/>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638892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0ED48-C946-4B74-A1B1-2D8C03DE0E9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DDB4FB-3561-4355-9785-7464C701B14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9CAC1CDF-8797-4D7F-8D05-719BDBFF94B3}"/>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D7BAF8-CB63-4485-90A6-4B24BA20FB0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ECB1CF5-61BD-42C7-B1C5-BD8CDACEB2A4}"/>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0938D2C-0E52-4BBA-B7CA-C0BDAFA6394C}"/>
              </a:ext>
            </a:extLst>
          </p:cNvPr>
          <p:cNvSpPr>
            <a:spLocks noGrp="1"/>
          </p:cNvSpPr>
          <p:nvPr>
            <p:ph type="dt" sz="half" idx="10"/>
          </p:nvPr>
        </p:nvSpPr>
        <p:spPr/>
        <p:txBody>
          <a:bodyPr/>
          <a:lstStyle/>
          <a:p>
            <a:fld id="{3EA0162A-F0A0-4C11-9FF3-F609946871C7}" type="datetime1">
              <a:rPr lang="en-US" smtClean="0"/>
              <a:t>8/15/2022</a:t>
            </a:fld>
            <a:endParaRPr lang="en-US"/>
          </a:p>
        </p:txBody>
      </p:sp>
      <p:sp>
        <p:nvSpPr>
          <p:cNvPr id="8" name="Footer Placeholder 7">
            <a:extLst>
              <a:ext uri="{FF2B5EF4-FFF2-40B4-BE49-F238E27FC236}">
                <a16:creationId xmlns:a16="http://schemas.microsoft.com/office/drawing/2014/main" id="{D8AA468A-E3AD-4434-866C-C0AFEFE5AD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B1EADA7-C671-4771-AD91-5892822E8816}"/>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3398552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3A1A9-C10A-45E2-B76A-5397BE66D8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7A2303-4C89-499E-AB6F-6C89B2DC7F38}"/>
              </a:ext>
            </a:extLst>
          </p:cNvPr>
          <p:cNvSpPr>
            <a:spLocks noGrp="1"/>
          </p:cNvSpPr>
          <p:nvPr>
            <p:ph type="dt" sz="half" idx="10"/>
          </p:nvPr>
        </p:nvSpPr>
        <p:spPr/>
        <p:txBody>
          <a:bodyPr/>
          <a:lstStyle/>
          <a:p>
            <a:fld id="{59B7E4F4-1B91-4A58-9565-A08EA541A6B2}" type="datetime1">
              <a:rPr lang="en-US" smtClean="0"/>
              <a:t>8/15/2022</a:t>
            </a:fld>
            <a:endParaRPr lang="en-US"/>
          </a:p>
        </p:txBody>
      </p:sp>
      <p:sp>
        <p:nvSpPr>
          <p:cNvPr id="4" name="Footer Placeholder 3">
            <a:extLst>
              <a:ext uri="{FF2B5EF4-FFF2-40B4-BE49-F238E27FC236}">
                <a16:creationId xmlns:a16="http://schemas.microsoft.com/office/drawing/2014/main" id="{DCDC13FB-D898-447F-A5A9-5AA8F07FDD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C70C84-AD21-4B99-A187-869E1655E828}"/>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477923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6EDCEB-BB9B-4F84-8FC5-6AB92F2FEA15}"/>
              </a:ext>
            </a:extLst>
          </p:cNvPr>
          <p:cNvSpPr>
            <a:spLocks noGrp="1"/>
          </p:cNvSpPr>
          <p:nvPr>
            <p:ph type="dt" sz="half" idx="10"/>
          </p:nvPr>
        </p:nvSpPr>
        <p:spPr/>
        <p:txBody>
          <a:bodyPr/>
          <a:lstStyle/>
          <a:p>
            <a:fld id="{E0CEDFC1-BED3-4BCE-AEB7-7CF8353DDC40}" type="datetime1">
              <a:rPr lang="en-US" smtClean="0"/>
              <a:t>8/15/2022</a:t>
            </a:fld>
            <a:endParaRPr lang="en-US"/>
          </a:p>
        </p:txBody>
      </p:sp>
      <p:sp>
        <p:nvSpPr>
          <p:cNvPr id="3" name="Footer Placeholder 2">
            <a:extLst>
              <a:ext uri="{FF2B5EF4-FFF2-40B4-BE49-F238E27FC236}">
                <a16:creationId xmlns:a16="http://schemas.microsoft.com/office/drawing/2014/main" id="{9CFACCA6-6D07-47E1-A94C-72FB6DD510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2A6820-CDFD-4D8A-9959-54C573BA8B83}"/>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1466753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E581C-42AD-4333-9074-608F8047C49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B3364A7-3ABC-48FF-9EC9-376981A2C08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A16A22-09B2-4725-8D73-227575348C1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D363F794-B0E3-4CB9-8796-E884F32239C7}"/>
              </a:ext>
            </a:extLst>
          </p:cNvPr>
          <p:cNvSpPr>
            <a:spLocks noGrp="1"/>
          </p:cNvSpPr>
          <p:nvPr>
            <p:ph type="dt" sz="half" idx="10"/>
          </p:nvPr>
        </p:nvSpPr>
        <p:spPr/>
        <p:txBody>
          <a:bodyPr/>
          <a:lstStyle/>
          <a:p>
            <a:fld id="{4F9513DF-8821-465F-9925-E22055725211}" type="datetime1">
              <a:rPr lang="en-US" smtClean="0"/>
              <a:t>8/15/2022</a:t>
            </a:fld>
            <a:endParaRPr lang="en-US"/>
          </a:p>
        </p:txBody>
      </p:sp>
      <p:sp>
        <p:nvSpPr>
          <p:cNvPr id="6" name="Footer Placeholder 5">
            <a:extLst>
              <a:ext uri="{FF2B5EF4-FFF2-40B4-BE49-F238E27FC236}">
                <a16:creationId xmlns:a16="http://schemas.microsoft.com/office/drawing/2014/main" id="{CDDA1ED5-7C63-4260-A0BD-588CDAB3F4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0CC68A-E206-49DC-8FD9-7FCBB4C602CD}"/>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2817210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EDE36-8CCD-46BF-A775-C07B840F5A2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6727E4BB-FFAB-4C19-843F-540D86608C0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96C93ECA-F69D-4996-A9AD-036D39B7920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B9D026F4-14FD-4732-A1B2-B1E054A9EF5D}"/>
              </a:ext>
            </a:extLst>
          </p:cNvPr>
          <p:cNvSpPr>
            <a:spLocks noGrp="1"/>
          </p:cNvSpPr>
          <p:nvPr>
            <p:ph type="dt" sz="half" idx="10"/>
          </p:nvPr>
        </p:nvSpPr>
        <p:spPr/>
        <p:txBody>
          <a:bodyPr/>
          <a:lstStyle/>
          <a:p>
            <a:fld id="{F153D01A-73B3-431B-AAEC-0E88EBA7D0E7}" type="datetime1">
              <a:rPr lang="en-US" smtClean="0"/>
              <a:t>8/15/2022</a:t>
            </a:fld>
            <a:endParaRPr lang="en-US"/>
          </a:p>
        </p:txBody>
      </p:sp>
      <p:sp>
        <p:nvSpPr>
          <p:cNvPr id="6" name="Footer Placeholder 5">
            <a:extLst>
              <a:ext uri="{FF2B5EF4-FFF2-40B4-BE49-F238E27FC236}">
                <a16:creationId xmlns:a16="http://schemas.microsoft.com/office/drawing/2014/main" id="{287658F8-9A05-4573-B5F1-7E630F97C4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0B8627-2A9B-4C60-8023-FDD0494C2C55}"/>
              </a:ext>
            </a:extLst>
          </p:cNvPr>
          <p:cNvSpPr>
            <a:spLocks noGrp="1"/>
          </p:cNvSpPr>
          <p:nvPr>
            <p:ph type="sldNum" sz="quarter" idx="12"/>
          </p:nvPr>
        </p:nvSpPr>
        <p:spPr/>
        <p:txBody>
          <a:bodyPr/>
          <a:lstStyle/>
          <a:p>
            <a:fld id="{623237D7-AF0B-4DCC-AE10-57D4970BBA91}" type="slidenum">
              <a:rPr lang="en-US" smtClean="0"/>
              <a:t>‹#›</a:t>
            </a:fld>
            <a:endParaRPr lang="en-US"/>
          </a:p>
        </p:txBody>
      </p:sp>
    </p:spTree>
    <p:extLst>
      <p:ext uri="{BB962C8B-B14F-4D97-AF65-F5344CB8AC3E}">
        <p14:creationId xmlns:p14="http://schemas.microsoft.com/office/powerpoint/2010/main" val="1467185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6AB477-7A65-4E28-915B-DB851AC926CD}"/>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22BE11-AEE6-4831-9C8E-465F0E216F4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3A497C-A1B9-4B62-8366-DC5EE20E101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26EA07E-A369-43EA-8922-A9A5A81C7915}" type="datetime1">
              <a:rPr lang="en-US" smtClean="0"/>
              <a:t>8/15/2022</a:t>
            </a:fld>
            <a:endParaRPr lang="en-US"/>
          </a:p>
        </p:txBody>
      </p:sp>
      <p:sp>
        <p:nvSpPr>
          <p:cNvPr id="5" name="Footer Placeholder 4">
            <a:extLst>
              <a:ext uri="{FF2B5EF4-FFF2-40B4-BE49-F238E27FC236}">
                <a16:creationId xmlns:a16="http://schemas.microsoft.com/office/drawing/2014/main" id="{14FA7D83-480F-4567-B34B-4206CED6202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61BF99-709D-469E-B936-4EBCC01856D0}"/>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3237D7-AF0B-4DCC-AE10-57D4970BBA91}" type="slidenum">
              <a:rPr lang="en-US" smtClean="0"/>
              <a:t>‹#›</a:t>
            </a:fld>
            <a:endParaRPr lang="en-US"/>
          </a:p>
        </p:txBody>
      </p:sp>
    </p:spTree>
    <p:extLst>
      <p:ext uri="{BB962C8B-B14F-4D97-AF65-F5344CB8AC3E}">
        <p14:creationId xmlns:p14="http://schemas.microsoft.com/office/powerpoint/2010/main" val="22775904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premierpharmacycar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mailto:tezel@ppcsherwood.com" TargetMode="External"/><Relationship Id="rId3" Type="http://schemas.openxmlformats.org/officeDocument/2006/relationships/hyperlink" Target="mailto:sgilbert@ppcsherwood.com" TargetMode="External"/><Relationship Id="rId7" Type="http://schemas.openxmlformats.org/officeDocument/2006/relationships/hyperlink" Target="mailto:lcalles@ppcsherwood.com" TargetMode="External"/><Relationship Id="rId2" Type="http://schemas.openxmlformats.org/officeDocument/2006/relationships/hyperlink" Target="mailto:tirwin@ppcsherwood.com" TargetMode="External"/><Relationship Id="rId1" Type="http://schemas.openxmlformats.org/officeDocument/2006/relationships/slideLayout" Target="../slideLayouts/slideLayout2.xml"/><Relationship Id="rId6" Type="http://schemas.openxmlformats.org/officeDocument/2006/relationships/hyperlink" Target="mailto:cfoshee@ppcspringdale.com" TargetMode="External"/><Relationship Id="rId5" Type="http://schemas.openxmlformats.org/officeDocument/2006/relationships/hyperlink" Target="mailto:ascissell@ppcsherwood.com" TargetMode="External"/><Relationship Id="rId4" Type="http://schemas.openxmlformats.org/officeDocument/2006/relationships/hyperlink" Target="mailto:mfrazier@ppcsherwood.com" TargetMode="External"/><Relationship Id="rId9" Type="http://schemas.openxmlformats.org/officeDocument/2006/relationships/hyperlink" Target="mailto:bsky57@ao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2502" y="916517"/>
            <a:ext cx="6237890" cy="2512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623237D7-AF0B-4DCC-AE10-57D4970BBA91}" type="slidenum">
              <a:rPr lang="en-US" smtClean="0"/>
              <a:t>1</a:t>
            </a:fld>
            <a:endParaRPr lang="en-US" dirty="0"/>
          </a:p>
        </p:txBody>
      </p:sp>
      <p:sp>
        <p:nvSpPr>
          <p:cNvPr id="3" name="TextBox 2"/>
          <p:cNvSpPr txBox="1"/>
          <p:nvPr/>
        </p:nvSpPr>
        <p:spPr>
          <a:xfrm>
            <a:off x="2209800" y="3661968"/>
            <a:ext cx="5181599" cy="954107"/>
          </a:xfrm>
          <a:prstGeom prst="rect">
            <a:avLst/>
          </a:prstGeom>
          <a:noFill/>
        </p:spPr>
        <p:txBody>
          <a:bodyPr wrap="square" rtlCol="0">
            <a:spAutoFit/>
          </a:bodyPr>
          <a:lstStyle/>
          <a:p>
            <a:r>
              <a:rPr lang="en-US" sz="2800" dirty="0">
                <a:hlinkClick r:id="rId4"/>
              </a:rPr>
              <a:t>www.premierpharmacycare.com</a:t>
            </a:r>
            <a:endParaRPr lang="en-US" sz="2800" dirty="0"/>
          </a:p>
          <a:p>
            <a:endParaRPr lang="en-US" sz="2800" dirty="0"/>
          </a:p>
        </p:txBody>
      </p:sp>
      <p:sp>
        <p:nvSpPr>
          <p:cNvPr id="5" name="TextBox 4">
            <a:extLst>
              <a:ext uri="{FF2B5EF4-FFF2-40B4-BE49-F238E27FC236}">
                <a16:creationId xmlns:a16="http://schemas.microsoft.com/office/drawing/2014/main" id="{603E8232-8C07-4AE8-868A-38E38E761A7D}"/>
              </a:ext>
            </a:extLst>
          </p:cNvPr>
          <p:cNvSpPr txBox="1"/>
          <p:nvPr/>
        </p:nvSpPr>
        <p:spPr>
          <a:xfrm>
            <a:off x="952500" y="4616075"/>
            <a:ext cx="7238999" cy="707886"/>
          </a:xfrm>
          <a:prstGeom prst="rect">
            <a:avLst/>
          </a:prstGeom>
          <a:noFill/>
        </p:spPr>
        <p:txBody>
          <a:bodyPr wrap="square" rtlCol="0">
            <a:spAutoFit/>
          </a:bodyPr>
          <a:lstStyle/>
          <a:p>
            <a:pPr algn="ctr"/>
            <a:r>
              <a:rPr lang="en-US" sz="4000" b="1" dirty="0"/>
              <a:t>Pharmacy Policy &amp; Procedure</a:t>
            </a:r>
          </a:p>
        </p:txBody>
      </p:sp>
    </p:spTree>
    <p:extLst>
      <p:ext uri="{BB962C8B-B14F-4D97-AF65-F5344CB8AC3E}">
        <p14:creationId xmlns:p14="http://schemas.microsoft.com/office/powerpoint/2010/main" val="2971064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762000"/>
          </a:xfrm>
        </p:spPr>
        <p:txBody>
          <a:bodyPr>
            <a:normAutofit/>
          </a:bodyPr>
          <a:lstStyle/>
          <a:p>
            <a:pPr algn="ctr"/>
            <a:r>
              <a:rPr lang="en-US" sz="4400" dirty="0">
                <a:latin typeface="Times New Roman" panose="02020603050405020304" pitchFamily="18" charset="0"/>
                <a:cs typeface="Times New Roman" panose="02020603050405020304" pitchFamily="18" charset="0"/>
              </a:rPr>
              <a:t>REFILL TOO SOON </a:t>
            </a:r>
          </a:p>
        </p:txBody>
      </p:sp>
      <p:sp>
        <p:nvSpPr>
          <p:cNvPr id="2" name="Content Placeholder 1"/>
          <p:cNvSpPr>
            <a:spLocks noGrp="1"/>
          </p:cNvSpPr>
          <p:nvPr>
            <p:ph idx="1"/>
          </p:nvPr>
        </p:nvSpPr>
        <p:spPr>
          <a:xfrm>
            <a:off x="438150" y="1292919"/>
            <a:ext cx="8077200" cy="5397691"/>
          </a:xfrm>
        </p:spPr>
        <p:txBody>
          <a:bodyPr>
            <a:normAutofit fontScale="85000" lnSpcReduction="20000"/>
          </a:bodyPr>
          <a:lstStyle/>
          <a:p>
            <a:pPr marL="274320" lvl="1">
              <a:buFont typeface="Arial" pitchFamily="34" charset="0"/>
              <a:buChar char="•"/>
              <a:defRPr/>
            </a:pPr>
            <a:r>
              <a:rPr lang="en-US" sz="3600" dirty="0">
                <a:latin typeface="Times New Roman" panose="02020603050405020304" pitchFamily="18" charset="0"/>
                <a:cs typeface="Times New Roman" panose="02020603050405020304" pitchFamily="18" charset="0"/>
              </a:rPr>
              <a:t>If a medication is ordered too soon, you will receive a fax notification that it is a RTS and when it can be filled.</a:t>
            </a:r>
          </a:p>
          <a:p>
            <a:pPr marL="45720" lvl="1" indent="0">
              <a:buNone/>
              <a:defRPr/>
            </a:pPr>
            <a:endParaRPr lang="en-US" sz="1000" dirty="0">
              <a:latin typeface="Times New Roman" panose="02020603050405020304" pitchFamily="18" charset="0"/>
              <a:cs typeface="Times New Roman" panose="02020603050405020304" pitchFamily="18" charset="0"/>
            </a:endParaRPr>
          </a:p>
          <a:p>
            <a:pPr marL="274320" lvl="1">
              <a:buFont typeface="Arial" pitchFamily="34" charset="0"/>
              <a:buChar char="•"/>
              <a:defRPr/>
            </a:pPr>
            <a:r>
              <a:rPr lang="en-US" sz="3600" dirty="0">
                <a:latin typeface="Times New Roman" panose="02020603050405020304" pitchFamily="18" charset="0"/>
                <a:cs typeface="Times New Roman" panose="02020603050405020304" pitchFamily="18" charset="0"/>
              </a:rPr>
              <a:t>We will pend the order for refill and it will automatically be filled when allowed. </a:t>
            </a:r>
            <a:r>
              <a:rPr lang="en-US" sz="3600" b="1" dirty="0">
                <a:latin typeface="Times New Roman" panose="02020603050405020304" pitchFamily="18" charset="0"/>
                <a:cs typeface="Times New Roman" panose="02020603050405020304" pitchFamily="18" charset="0"/>
              </a:rPr>
              <a:t>You do not need to re-order the medication.</a:t>
            </a:r>
          </a:p>
          <a:p>
            <a:pPr marL="45720" lvl="1" indent="0">
              <a:buNone/>
              <a:defRPr/>
            </a:pPr>
            <a:endParaRPr lang="en-US" sz="1000" dirty="0">
              <a:latin typeface="Times New Roman" panose="02020603050405020304" pitchFamily="18" charset="0"/>
              <a:cs typeface="Times New Roman" panose="02020603050405020304" pitchFamily="18" charset="0"/>
            </a:endParaRPr>
          </a:p>
          <a:p>
            <a:pPr marL="274320" lvl="1">
              <a:buFont typeface="Arial" pitchFamily="34" charset="0"/>
              <a:buChar char="•"/>
              <a:defRPr/>
            </a:pPr>
            <a:r>
              <a:rPr lang="en-US" sz="3600" dirty="0">
                <a:latin typeface="Times New Roman" panose="02020603050405020304" pitchFamily="18" charset="0"/>
                <a:cs typeface="Times New Roman" panose="02020603050405020304" pitchFamily="18" charset="0"/>
              </a:rPr>
              <a:t>If you receive a RTS notification and you do not have enough pills, </a:t>
            </a:r>
            <a:r>
              <a:rPr lang="en-US" sz="3600" u="sng" dirty="0">
                <a:latin typeface="Times New Roman" panose="02020603050405020304" pitchFamily="18" charset="0"/>
                <a:cs typeface="Times New Roman" panose="02020603050405020304" pitchFamily="18" charset="0"/>
              </a:rPr>
              <a:t>you must notify the pharmacy that a till portion is needed</a:t>
            </a:r>
            <a:r>
              <a:rPr lang="en-US" sz="3600" dirty="0">
                <a:latin typeface="Times New Roman" panose="02020603050405020304" pitchFamily="18" charset="0"/>
                <a:cs typeface="Times New Roman" panose="02020603050405020304" pitchFamily="18" charset="0"/>
              </a:rPr>
              <a:t>.</a:t>
            </a:r>
          </a:p>
          <a:p>
            <a:pPr marL="45720" lvl="1" indent="0">
              <a:buNone/>
              <a:defRPr/>
            </a:pPr>
            <a:endParaRPr lang="en-US" sz="1000" dirty="0">
              <a:latin typeface="Times New Roman" panose="02020603050405020304" pitchFamily="18" charset="0"/>
              <a:cs typeface="Times New Roman" panose="02020603050405020304" pitchFamily="18" charset="0"/>
            </a:endParaRPr>
          </a:p>
          <a:p>
            <a:pPr marL="274320" lvl="1">
              <a:buFont typeface="Arial" pitchFamily="34" charset="0"/>
              <a:buChar char="•"/>
              <a:defRPr/>
            </a:pPr>
            <a:r>
              <a:rPr lang="en-US" sz="3600" b="1" dirty="0">
                <a:latin typeface="Times New Roman" panose="02020603050405020304" pitchFamily="18" charset="0"/>
                <a:cs typeface="Times New Roman" panose="02020603050405020304" pitchFamily="18" charset="0"/>
              </a:rPr>
              <a:t>Please do not order a refill as soon as you receive a medication.  </a:t>
            </a:r>
            <a:r>
              <a:rPr lang="en-US" sz="3600" dirty="0">
                <a:latin typeface="Times New Roman" panose="02020603050405020304" pitchFamily="18" charset="0"/>
                <a:cs typeface="Times New Roman" panose="02020603050405020304" pitchFamily="18" charset="0"/>
              </a:rPr>
              <a:t>This can cause duplicate orders to be sent and requires unnecessary follow up from our staff and yours.</a:t>
            </a:r>
          </a:p>
          <a:p>
            <a:pPr marL="274320" lvl="1">
              <a:buNone/>
              <a:defRPr/>
            </a:pPr>
            <a:endParaRPr lang="en-US" sz="1600" dirty="0"/>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10</a:t>
            </a:fld>
            <a:endParaRPr lang="en-US"/>
          </a:p>
        </p:txBody>
      </p:sp>
    </p:spTree>
    <p:extLst>
      <p:ext uri="{BB962C8B-B14F-4D97-AF65-F5344CB8AC3E}">
        <p14:creationId xmlns:p14="http://schemas.microsoft.com/office/powerpoint/2010/main" val="2012552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04800"/>
            <a:ext cx="8686800" cy="868362"/>
          </a:xfrm>
        </p:spPr>
        <p:txBody>
          <a:bodyPr>
            <a:noAutofit/>
          </a:bodyPr>
          <a:lstStyle/>
          <a:p>
            <a:pPr algn="ctr"/>
            <a:r>
              <a:rPr lang="en-US" sz="3600" dirty="0">
                <a:latin typeface="Times New Roman" panose="02020603050405020304" pitchFamily="18" charset="0"/>
                <a:cs typeface="Times New Roman" panose="02020603050405020304" pitchFamily="18" charset="0"/>
              </a:rPr>
              <a:t>CHANGES IN ORDERS &amp; DIRECTIONS</a:t>
            </a:r>
          </a:p>
        </p:txBody>
      </p:sp>
      <p:sp>
        <p:nvSpPr>
          <p:cNvPr id="2" name="Content Placeholder 1"/>
          <p:cNvSpPr>
            <a:spLocks noGrp="1"/>
          </p:cNvSpPr>
          <p:nvPr>
            <p:ph idx="1"/>
          </p:nvPr>
        </p:nvSpPr>
        <p:spPr>
          <a:xfrm>
            <a:off x="381000" y="1263642"/>
            <a:ext cx="8382000" cy="5092891"/>
          </a:xfrm>
        </p:spPr>
        <p:txBody>
          <a:bodyPr>
            <a:normAutofit lnSpcReduction="10000"/>
          </a:bodyPr>
          <a:lstStyle/>
          <a:p>
            <a:pPr marL="109728" lvl="1" indent="0">
              <a:spcBef>
                <a:spcPts val="400"/>
              </a:spcBef>
              <a:buSzPct val="68000"/>
              <a:buNone/>
            </a:pPr>
            <a:r>
              <a:rPr lang="en-US" sz="2400" dirty="0">
                <a:latin typeface="Times New Roman" panose="02020603050405020304" pitchFamily="18" charset="0"/>
                <a:cs typeface="Times New Roman" panose="02020603050405020304" pitchFamily="18" charset="0"/>
              </a:rPr>
              <a:t>   </a:t>
            </a:r>
            <a:r>
              <a:rPr lang="en-US" sz="2400" u="sng" dirty="0">
                <a:latin typeface="Times New Roman" panose="02020603050405020304" pitchFamily="18" charset="0"/>
                <a:cs typeface="Times New Roman" panose="02020603050405020304" pitchFamily="18" charset="0"/>
              </a:rPr>
              <a:t>CHANGES IN ORDERS</a:t>
            </a:r>
          </a:p>
          <a:p>
            <a:pPr marL="603504" lvl="2" indent="-256032">
              <a:spcBef>
                <a:spcPts val="400"/>
              </a:spcBef>
              <a:buSzPct val="68000"/>
              <a:buFont typeface="Wingdings 3"/>
              <a:buChar char=""/>
            </a:pPr>
            <a:r>
              <a:rPr lang="en-US" sz="2400" dirty="0">
                <a:latin typeface="Times New Roman" panose="02020603050405020304" pitchFamily="18" charset="0"/>
                <a:cs typeface="Times New Roman" panose="02020603050405020304" pitchFamily="18" charset="0"/>
              </a:rPr>
              <a:t>Clarify all changes in Point Click Care. Please indicate that this is an order change and not a new order.  </a:t>
            </a:r>
            <a:r>
              <a:rPr lang="en-US" sz="2400" b="1" dirty="0">
                <a:latin typeface="Times New Roman" panose="02020603050405020304" pitchFamily="18" charset="0"/>
                <a:cs typeface="Times New Roman" panose="02020603050405020304" pitchFamily="18" charset="0"/>
              </a:rPr>
              <a:t>It will help the pharmacy if clarifications are entered in the notes section and not just a DO NOT FILL.</a:t>
            </a:r>
          </a:p>
          <a:p>
            <a:pPr marL="347472" lvl="2" indent="0">
              <a:spcBef>
                <a:spcPts val="400"/>
              </a:spcBef>
              <a:buSzPct val="68000"/>
              <a:buNone/>
            </a:pPr>
            <a:endParaRPr lang="en-US" sz="900" dirty="0">
              <a:latin typeface="Times New Roman" panose="02020603050405020304" pitchFamily="18" charset="0"/>
              <a:cs typeface="Times New Roman" panose="02020603050405020304" pitchFamily="18" charset="0"/>
            </a:endParaRPr>
          </a:p>
          <a:p>
            <a:pPr marL="347472" lvl="2" indent="0">
              <a:spcBef>
                <a:spcPts val="400"/>
              </a:spcBef>
              <a:buSzPct val="68000"/>
              <a:buNone/>
            </a:pPr>
            <a:r>
              <a:rPr lang="en-US" sz="2400" u="sng" dirty="0">
                <a:latin typeface="Times New Roman" panose="02020603050405020304" pitchFamily="18" charset="0"/>
                <a:cs typeface="Times New Roman" panose="02020603050405020304" pitchFamily="18" charset="0"/>
              </a:rPr>
              <a:t>DIRECTION CHANGES</a:t>
            </a:r>
          </a:p>
          <a:p>
            <a:pPr marL="690372" lvl="2" indent="-342900">
              <a:spcBef>
                <a:spcPts val="400"/>
              </a:spcBef>
              <a:buSzPct val="68000"/>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Clarify all changes in PCC. Please indicate that this is a change in direction and not a new order. </a:t>
            </a:r>
            <a:endParaRPr lang="en-US" sz="2400" u="sng" dirty="0">
              <a:latin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Place a change of direction sticker on the label of the prescription.  Never write on a label. </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Use up medication on hand, if possible.</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Refill medication according to schedule.</a:t>
            </a:r>
          </a:p>
          <a:p>
            <a:pPr lvl="1">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Label and medication will be adjusted to new directions with refill. </a:t>
            </a:r>
          </a:p>
          <a:p>
            <a:pPr lvl="1"/>
            <a:endParaRPr lang="en-US" sz="2100" dirty="0"/>
          </a:p>
          <a:p>
            <a:pPr marL="365760" lvl="1" indent="-256032">
              <a:spcBef>
                <a:spcPts val="400"/>
              </a:spcBef>
              <a:buSzPct val="68000"/>
              <a:buFont typeface="Wingdings 3"/>
              <a:buChar char=""/>
            </a:pPr>
            <a:endParaRPr lang="en-US" dirty="0"/>
          </a:p>
          <a:p>
            <a:pPr marL="886968" lvl="3" indent="-256032">
              <a:spcBef>
                <a:spcPts val="400"/>
              </a:spcBef>
              <a:buSzPct val="68000"/>
              <a:buFont typeface="Wingdings 3"/>
              <a:buChar char=""/>
            </a:pPr>
            <a:endParaRPr lang="en-US" dirty="0"/>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11</a:t>
            </a:fld>
            <a:endParaRPr lang="en-US"/>
          </a:p>
        </p:txBody>
      </p:sp>
    </p:spTree>
    <p:extLst>
      <p:ext uri="{BB962C8B-B14F-4D97-AF65-F5344CB8AC3E}">
        <p14:creationId xmlns:p14="http://schemas.microsoft.com/office/powerpoint/2010/main" val="3240505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228600"/>
            <a:ext cx="9144000" cy="685800"/>
          </a:xfrm>
        </p:spPr>
        <p:txBody>
          <a:bodyPr>
            <a:noAutofit/>
          </a:bodyPr>
          <a:lstStyle/>
          <a:p>
            <a:pPr algn="ctr"/>
            <a:r>
              <a:rPr lang="en-US" sz="3400" dirty="0">
                <a:latin typeface="Times New Roman" panose="02020603050405020304" pitchFamily="18" charset="0"/>
                <a:cs typeface="Times New Roman" panose="02020603050405020304" pitchFamily="18" charset="0"/>
              </a:rPr>
              <a:t>ORDERING CONTROLLED MEDICATIONS</a:t>
            </a:r>
          </a:p>
        </p:txBody>
      </p:sp>
      <p:sp>
        <p:nvSpPr>
          <p:cNvPr id="2" name="Content Placeholder 1"/>
          <p:cNvSpPr>
            <a:spLocks noGrp="1"/>
          </p:cNvSpPr>
          <p:nvPr>
            <p:ph idx="1"/>
          </p:nvPr>
        </p:nvSpPr>
        <p:spPr>
          <a:xfrm>
            <a:off x="152400" y="1095185"/>
            <a:ext cx="8534400" cy="5626291"/>
          </a:xfrm>
        </p:spPr>
        <p:txBody>
          <a:bodyPr>
            <a:normAutofit fontScale="85000" lnSpcReduction="10000"/>
          </a:bodyPr>
          <a:lstStyle/>
          <a:p>
            <a:r>
              <a:rPr lang="en-US" sz="2800" u="sng" dirty="0">
                <a:latin typeface="Times New Roman" panose="02020603050405020304" pitchFamily="18" charset="0"/>
                <a:cs typeface="Times New Roman" panose="02020603050405020304" pitchFamily="18" charset="0"/>
              </a:rPr>
              <a:t>CII CONTROLS</a:t>
            </a:r>
          </a:p>
          <a:p>
            <a:pPr lvl="1"/>
            <a:r>
              <a:rPr lang="en-US" sz="2800" dirty="0">
                <a:latin typeface="Times New Roman" panose="02020603050405020304" pitchFamily="18" charset="0"/>
                <a:cs typeface="Times New Roman" panose="02020603050405020304" pitchFamily="18" charset="0"/>
              </a:rPr>
              <a:t>Require a written Rx from the physician </a:t>
            </a:r>
            <a:r>
              <a:rPr lang="en-US" sz="2800" u="sng" dirty="0">
                <a:latin typeface="Times New Roman" panose="02020603050405020304" pitchFamily="18" charset="0"/>
                <a:cs typeface="Times New Roman" panose="02020603050405020304" pitchFamily="18" charset="0"/>
              </a:rPr>
              <a:t>which can be faxed or </a:t>
            </a:r>
            <a:r>
              <a:rPr lang="en-US" sz="2800" u="sng" dirty="0" err="1">
                <a:latin typeface="Times New Roman" panose="02020603050405020304" pitchFamily="18" charset="0"/>
                <a:cs typeface="Times New Roman" panose="02020603050405020304" pitchFamily="18" charset="0"/>
              </a:rPr>
              <a:t>escripted</a:t>
            </a:r>
            <a:r>
              <a:rPr lang="en-US" sz="2800" dirty="0">
                <a:latin typeface="Times New Roman" panose="02020603050405020304" pitchFamily="18" charset="0"/>
                <a:cs typeface="Times New Roman" panose="02020603050405020304" pitchFamily="18" charset="0"/>
              </a:rPr>
              <a:t>. In emergencies, physician may phone in a 72 hour supply</a:t>
            </a:r>
            <a:r>
              <a:rPr lang="en-US" sz="2800" b="1"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Any further supply will require a new written prescription.</a:t>
            </a:r>
          </a:p>
          <a:p>
            <a:pPr lvl="1"/>
            <a:endParaRPr lang="en-US" sz="9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PPC is a long-term-care pharmacy and </a:t>
            </a:r>
            <a:r>
              <a:rPr lang="en-US" sz="2800" b="1" dirty="0">
                <a:latin typeface="Times New Roman" panose="02020603050405020304" pitchFamily="18" charset="0"/>
                <a:cs typeface="Times New Roman" panose="02020603050405020304" pitchFamily="18" charset="0"/>
              </a:rPr>
              <a:t>does not require a hard script</a:t>
            </a:r>
            <a:r>
              <a:rPr lang="en-US" sz="2800" dirty="0">
                <a:latin typeface="Times New Roman" panose="02020603050405020304" pitchFamily="18" charset="0"/>
                <a:cs typeface="Times New Roman" panose="02020603050405020304" pitchFamily="18" charset="0"/>
              </a:rPr>
              <a:t>. If the script is faxed, void it, mark through it or write “faxed” with the date, and keep it for your files.  </a:t>
            </a:r>
            <a:r>
              <a:rPr lang="en-US" sz="2800" b="1" dirty="0">
                <a:latin typeface="Times New Roman" panose="02020603050405020304" pitchFamily="18" charset="0"/>
                <a:cs typeface="Times New Roman" panose="02020603050405020304" pitchFamily="18" charset="0"/>
              </a:rPr>
              <a:t>DO NOT GIVE THE HARD SCRIPT TO PPC DRIVERS.</a:t>
            </a:r>
          </a:p>
          <a:p>
            <a:pPr lvl="1"/>
            <a:endParaRPr lang="en-US" sz="9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Retail pharmacies, such as  Walgreens, </a:t>
            </a:r>
            <a:r>
              <a:rPr lang="en-US" sz="2800" b="1" dirty="0">
                <a:latin typeface="Times New Roman" panose="02020603050405020304" pitchFamily="18" charset="0"/>
                <a:cs typeface="Times New Roman" panose="02020603050405020304" pitchFamily="18" charset="0"/>
              </a:rPr>
              <a:t>DO NEED</a:t>
            </a:r>
            <a:r>
              <a:rPr lang="en-US" sz="2800" dirty="0">
                <a:latin typeface="Times New Roman" panose="02020603050405020304" pitchFamily="18" charset="0"/>
                <a:cs typeface="Times New Roman" panose="02020603050405020304" pitchFamily="18" charset="0"/>
              </a:rPr>
              <a:t> the hard script before they can fill an order.  If a medication is backed up to a retail pharmacy, you </a:t>
            </a:r>
            <a:r>
              <a:rPr lang="en-US" sz="2800" b="1" dirty="0">
                <a:latin typeface="Times New Roman" panose="02020603050405020304" pitchFamily="18" charset="0"/>
                <a:cs typeface="Times New Roman" panose="02020603050405020304" pitchFamily="18" charset="0"/>
              </a:rPr>
              <a:t>WILL</a:t>
            </a:r>
            <a:r>
              <a:rPr lang="en-US" sz="2800" dirty="0">
                <a:latin typeface="Times New Roman" panose="02020603050405020304" pitchFamily="18" charset="0"/>
                <a:cs typeface="Times New Roman" panose="02020603050405020304" pitchFamily="18" charset="0"/>
              </a:rPr>
              <a:t> give the script to the driver.</a:t>
            </a:r>
          </a:p>
          <a:p>
            <a:endParaRPr lang="en-US" sz="900" dirty="0">
              <a:latin typeface="Times New Roman" panose="02020603050405020304" pitchFamily="18" charset="0"/>
              <a:cs typeface="Times New Roman" panose="02020603050405020304" pitchFamily="18" charset="0"/>
            </a:endParaRPr>
          </a:p>
          <a:p>
            <a:r>
              <a:rPr lang="en-US" sz="2800" u="sng" dirty="0">
                <a:latin typeface="Times New Roman" panose="02020603050405020304" pitchFamily="18" charset="0"/>
                <a:cs typeface="Times New Roman" panose="02020603050405020304" pitchFamily="18" charset="0"/>
              </a:rPr>
              <a:t>CIII-V CONTROLS</a:t>
            </a:r>
          </a:p>
          <a:p>
            <a:pPr lvl="1"/>
            <a:r>
              <a:rPr lang="en-US" sz="2800" dirty="0">
                <a:latin typeface="Times New Roman" panose="02020603050405020304" pitchFamily="18" charset="0"/>
                <a:cs typeface="Times New Roman" panose="02020603050405020304" pitchFamily="18" charset="0"/>
              </a:rPr>
              <a:t>Nurses can call in telephone orders if they are an agent of the physician. This only applies to  </a:t>
            </a:r>
            <a:r>
              <a:rPr lang="en-US" sz="2800" u="sng" dirty="0">
                <a:latin typeface="Times New Roman" panose="02020603050405020304" pitchFamily="18" charset="0"/>
                <a:cs typeface="Times New Roman" panose="02020603050405020304" pitchFamily="18" charset="0"/>
              </a:rPr>
              <a:t>controls’ in the  III-V class.</a:t>
            </a:r>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12</a:t>
            </a:fld>
            <a:endParaRPr lang="en-US"/>
          </a:p>
        </p:txBody>
      </p:sp>
    </p:spTree>
    <p:extLst>
      <p:ext uri="{BB962C8B-B14F-4D97-AF65-F5344CB8AC3E}">
        <p14:creationId xmlns:p14="http://schemas.microsoft.com/office/powerpoint/2010/main" val="2199124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0954" y="533242"/>
            <a:ext cx="8229600" cy="792162"/>
          </a:xfrm>
        </p:spPr>
        <p:txBody>
          <a:bodyPr>
            <a:normAutofit/>
          </a:bodyPr>
          <a:lstStyle/>
          <a:p>
            <a:pPr algn="ctr"/>
            <a:r>
              <a:rPr lang="en-US" sz="4000" dirty="0">
                <a:latin typeface="Times New Roman" panose="02020603050405020304" pitchFamily="18" charset="0"/>
                <a:cs typeface="Times New Roman" panose="02020603050405020304" pitchFamily="18" charset="0"/>
              </a:rPr>
              <a:t>DELIVERY OF NON-CONTROLS</a:t>
            </a:r>
          </a:p>
        </p:txBody>
      </p:sp>
      <p:sp>
        <p:nvSpPr>
          <p:cNvPr id="2" name="Content Placeholder 1"/>
          <p:cNvSpPr>
            <a:spLocks noGrp="1"/>
          </p:cNvSpPr>
          <p:nvPr>
            <p:ph idx="1"/>
          </p:nvPr>
        </p:nvSpPr>
        <p:spPr>
          <a:xfrm>
            <a:off x="450954" y="1555751"/>
            <a:ext cx="8229600" cy="4800600"/>
          </a:xfrm>
        </p:spPr>
        <p:txBody>
          <a:bodyPr>
            <a:normAutofit fontScale="25000" lnSpcReduction="20000"/>
          </a:bodyPr>
          <a:lstStyle/>
          <a:p>
            <a:r>
              <a:rPr lang="en-US" sz="9600" b="1" dirty="0">
                <a:latin typeface="Times New Roman" panose="02020603050405020304" pitchFamily="18" charset="0"/>
                <a:cs typeface="Times New Roman" panose="02020603050405020304" pitchFamily="18" charset="0"/>
              </a:rPr>
              <a:t>The driver and a member of your nursing staff will check each med in the tote against the manifest.  </a:t>
            </a:r>
            <a:r>
              <a:rPr lang="en-US" sz="9600" dirty="0">
                <a:latin typeface="Times New Roman" panose="02020603050405020304" pitchFamily="18" charset="0"/>
                <a:cs typeface="Times New Roman" panose="02020603050405020304" pitchFamily="18" charset="0"/>
              </a:rPr>
              <a:t>Please do not make the driver wait to check in medications unnecessarily. </a:t>
            </a:r>
          </a:p>
          <a:p>
            <a:endParaRPr lang="en-US" sz="3200" dirty="0">
              <a:latin typeface="Times New Roman" panose="02020603050405020304" pitchFamily="18" charset="0"/>
              <a:cs typeface="Times New Roman" panose="02020603050405020304" pitchFamily="18" charset="0"/>
            </a:endParaRPr>
          </a:p>
          <a:p>
            <a:r>
              <a:rPr lang="en-US" sz="9600" b="1" dirty="0">
                <a:latin typeface="Times New Roman" panose="02020603050405020304" pitchFamily="18" charset="0"/>
                <a:cs typeface="Times New Roman" panose="02020603050405020304" pitchFamily="18" charset="0"/>
              </a:rPr>
              <a:t>Make note on the manifest of any discrepancies or missing medications.</a:t>
            </a:r>
            <a:r>
              <a:rPr lang="en-US" sz="9600" dirty="0">
                <a:latin typeface="Times New Roman" panose="02020603050405020304" pitchFamily="18" charset="0"/>
                <a:cs typeface="Times New Roman" panose="02020603050405020304" pitchFamily="18" charset="0"/>
              </a:rPr>
              <a:t>  If a medication is listed on the manifest, but is reported missing later, the pharmacy must refer to the manifest and the facility will have to pay for the med to be sent again.  </a:t>
            </a:r>
          </a:p>
          <a:p>
            <a:pPr marL="109728" indent="0">
              <a:buNone/>
            </a:pPr>
            <a:endParaRPr lang="en-US" sz="4000" dirty="0">
              <a:latin typeface="Times New Roman" panose="02020603050405020304" pitchFamily="18" charset="0"/>
              <a:cs typeface="Times New Roman" panose="02020603050405020304" pitchFamily="18" charset="0"/>
            </a:endParaRPr>
          </a:p>
          <a:p>
            <a:r>
              <a:rPr lang="en-US" altLang="en-US" sz="9600" b="1" dirty="0">
                <a:latin typeface="Times New Roman" panose="02020603050405020304" pitchFamily="18" charset="0"/>
                <a:cs typeface="Times New Roman" panose="02020603050405020304" pitchFamily="18" charset="0"/>
              </a:rPr>
              <a:t>There will be two copies of each manifest; one for the driver to take with him and one for the facility.</a:t>
            </a:r>
            <a:r>
              <a:rPr lang="en-US" altLang="en-US" sz="9600" dirty="0">
                <a:latin typeface="Times New Roman" panose="02020603050405020304" pitchFamily="18" charset="0"/>
                <a:cs typeface="Times New Roman" panose="02020603050405020304" pitchFamily="18" charset="0"/>
              </a:rPr>
              <a:t>  There may be notification forms in the tote communicating why an order was not sent or why a partial fill was sent. </a:t>
            </a:r>
          </a:p>
          <a:p>
            <a:endParaRPr lang="en-US" altLang="en-US" sz="3200" b="1" dirty="0">
              <a:solidFill>
                <a:srgbClr val="FF0000"/>
              </a:solidFill>
              <a:latin typeface="Times New Roman" panose="02020603050405020304" pitchFamily="18" charset="0"/>
              <a:cs typeface="Times New Roman" panose="02020603050405020304" pitchFamily="18" charset="0"/>
            </a:endParaRPr>
          </a:p>
          <a:p>
            <a:r>
              <a:rPr lang="en-US" altLang="en-US" sz="9600" b="1" dirty="0">
                <a:latin typeface="Times New Roman" panose="02020603050405020304" pitchFamily="18" charset="0"/>
                <a:cs typeface="Times New Roman" panose="02020603050405020304" pitchFamily="18" charset="0"/>
              </a:rPr>
              <a:t>After checking in meds, please sign your name legibly and enter the date and time.  </a:t>
            </a:r>
            <a:r>
              <a:rPr lang="en-US" altLang="en-US" sz="9600" dirty="0">
                <a:latin typeface="Times New Roman" panose="02020603050405020304" pitchFamily="18" charset="0"/>
                <a:cs typeface="Times New Roman" panose="02020603050405020304" pitchFamily="18" charset="0"/>
              </a:rPr>
              <a:t>In case of a discrepancy or a misplaced medication, it is important for the pharmacy to know who signed for the delivery.</a:t>
            </a:r>
            <a:endParaRPr lang="en-US" altLang="en-US" sz="80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13</a:t>
            </a:fld>
            <a:endParaRPr lang="en-US"/>
          </a:p>
        </p:txBody>
      </p:sp>
    </p:spTree>
    <p:extLst>
      <p:ext uri="{BB962C8B-B14F-4D97-AF65-F5344CB8AC3E}">
        <p14:creationId xmlns:p14="http://schemas.microsoft.com/office/powerpoint/2010/main" val="34054049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85800"/>
            <a:ext cx="8229600" cy="563562"/>
          </a:xfrm>
        </p:spPr>
        <p:txBody>
          <a:bodyPr>
            <a:noAutofit/>
          </a:bodyPr>
          <a:lstStyle/>
          <a:p>
            <a:pPr algn="ctr"/>
            <a:r>
              <a:rPr lang="en-US" sz="4400" dirty="0">
                <a:latin typeface="Times New Roman" panose="02020603050405020304" pitchFamily="18" charset="0"/>
                <a:cs typeface="Times New Roman" panose="02020603050405020304" pitchFamily="18" charset="0"/>
              </a:rPr>
              <a:t>DELIVERY OF CONTROLS</a:t>
            </a:r>
          </a:p>
        </p:txBody>
      </p:sp>
      <p:sp>
        <p:nvSpPr>
          <p:cNvPr id="2" name="Content Placeholder 1"/>
          <p:cNvSpPr>
            <a:spLocks noGrp="1"/>
          </p:cNvSpPr>
          <p:nvPr>
            <p:ph idx="1"/>
          </p:nvPr>
        </p:nvSpPr>
        <p:spPr>
          <a:xfrm>
            <a:off x="342900" y="1591976"/>
            <a:ext cx="8458200" cy="4983163"/>
          </a:xfrm>
        </p:spPr>
        <p:txBody>
          <a:bodyPr>
            <a:normAutofit/>
          </a:bodyPr>
          <a:lstStyle/>
          <a:p>
            <a:r>
              <a:rPr lang="en-US" sz="2800" dirty="0">
                <a:latin typeface="Times New Roman" panose="02020603050405020304" pitchFamily="18" charset="0"/>
                <a:cs typeface="Times New Roman" panose="02020603050405020304" pitchFamily="18" charset="0"/>
              </a:rPr>
              <a:t>Controls arriving with your routine delivery will be bagged separately in a SEALED RED BAG.</a:t>
            </a:r>
          </a:p>
          <a:p>
            <a:pPr marL="109728" indent="0">
              <a:buNone/>
            </a:pPr>
            <a:endParaRPr lang="en-US" sz="10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Controls must be verified at the time of delivery with the driver and nurse signing the manifest and IPad. </a:t>
            </a:r>
          </a:p>
          <a:p>
            <a:pPr marL="109728" indent="0">
              <a:buNone/>
            </a:pPr>
            <a:endParaRPr lang="en-US" sz="10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Check the medication, label &amp; the amount very carefully.  This is the only time you can return them to the pharmacy. </a:t>
            </a:r>
          </a:p>
          <a:p>
            <a:pPr marL="109728" indent="0">
              <a:buNone/>
            </a:pPr>
            <a:endParaRPr lang="en-US" sz="1000" b="1" dirty="0">
              <a:solidFill>
                <a:srgbClr val="FF0000"/>
              </a:solidFill>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Controls arriving in a narcotic e-box will come with a form listing each medication and the amount to be signed by nurse &amp; driver.</a:t>
            </a:r>
          </a:p>
        </p:txBody>
      </p:sp>
      <p:sp>
        <p:nvSpPr>
          <p:cNvPr id="3" name="Slide Number Placeholder 2"/>
          <p:cNvSpPr>
            <a:spLocks noGrp="1"/>
          </p:cNvSpPr>
          <p:nvPr>
            <p:ph type="sldNum" sz="quarter" idx="12"/>
          </p:nvPr>
        </p:nvSpPr>
        <p:spPr/>
        <p:txBody>
          <a:bodyPr/>
          <a:lstStyle/>
          <a:p>
            <a:fld id="{623237D7-AF0B-4DCC-AE10-57D4970BBA91}" type="slidenum">
              <a:rPr lang="en-US" smtClean="0"/>
              <a:t>14</a:t>
            </a:fld>
            <a:endParaRPr lang="en-US"/>
          </a:p>
        </p:txBody>
      </p:sp>
    </p:spTree>
    <p:extLst>
      <p:ext uri="{BB962C8B-B14F-4D97-AF65-F5344CB8AC3E}">
        <p14:creationId xmlns:p14="http://schemas.microsoft.com/office/powerpoint/2010/main" val="1636739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0682" y="381000"/>
            <a:ext cx="9067800" cy="685800"/>
          </a:xfrm>
        </p:spPr>
        <p:txBody>
          <a:bodyPr>
            <a:noAutofit/>
          </a:bodyPr>
          <a:lstStyle/>
          <a:p>
            <a:pPr algn="ctr"/>
            <a:r>
              <a:rPr lang="en-US" sz="4000" dirty="0">
                <a:latin typeface="Times New Roman" panose="02020603050405020304" pitchFamily="18" charset="0"/>
                <a:cs typeface="Times New Roman" panose="02020603050405020304" pitchFamily="18" charset="0"/>
              </a:rPr>
              <a:t>EMERGENCY KIT PROCEDURES</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04800" y="990600"/>
            <a:ext cx="8534400" cy="5715000"/>
          </a:xfrm>
        </p:spPr>
        <p:txBody>
          <a:bodyPr>
            <a:normAutofit fontScale="77500" lnSpcReduction="20000"/>
          </a:bodyPr>
          <a:lstStyle/>
          <a:p>
            <a:pPr lvl="0"/>
            <a:r>
              <a:rPr lang="en-US" sz="3400" b="1" dirty="0">
                <a:latin typeface="Times New Roman" panose="02020603050405020304" pitchFamily="18" charset="0"/>
                <a:cs typeface="Times New Roman" panose="02020603050405020304" pitchFamily="18" charset="0"/>
              </a:rPr>
              <a:t>There must be an order for all meds used from the E-kit.  </a:t>
            </a:r>
            <a:r>
              <a:rPr lang="en-US" sz="3400" dirty="0">
                <a:latin typeface="Times New Roman" panose="02020603050405020304" pitchFamily="18" charset="0"/>
                <a:cs typeface="Times New Roman" panose="02020603050405020304" pitchFamily="18" charset="0"/>
              </a:rPr>
              <a:t>A charge slip is not an order and the pharmacy does not know to send any remaining quantity.</a:t>
            </a:r>
          </a:p>
          <a:p>
            <a:pPr marL="109728" lvl="0" indent="0">
              <a:buNone/>
            </a:pPr>
            <a:endParaRPr lang="en-US" sz="1300" dirty="0">
              <a:solidFill>
                <a:srgbClr val="FF0000"/>
              </a:solidFill>
              <a:latin typeface="Times New Roman" panose="02020603050405020304" pitchFamily="18" charset="0"/>
              <a:cs typeface="Times New Roman" panose="02020603050405020304" pitchFamily="18" charset="0"/>
            </a:endParaRPr>
          </a:p>
          <a:p>
            <a:pPr lvl="0"/>
            <a:r>
              <a:rPr lang="en-US" sz="3400" b="1" dirty="0">
                <a:latin typeface="Times New Roman" panose="02020603050405020304" pitchFamily="18" charset="0"/>
                <a:cs typeface="Times New Roman" panose="02020603050405020304" pitchFamily="18" charset="0"/>
              </a:rPr>
              <a:t>The E-kit slip should be faxed with the prescription </a:t>
            </a:r>
            <a:r>
              <a:rPr lang="en-US" sz="3400" dirty="0">
                <a:latin typeface="Times New Roman" panose="02020603050405020304" pitchFamily="18" charset="0"/>
                <a:cs typeface="Times New Roman" panose="02020603050405020304" pitchFamily="18" charset="0"/>
              </a:rPr>
              <a:t>so that the E-kit quantity can be deducted from the prescription.</a:t>
            </a:r>
            <a:endParaRPr lang="en-US" sz="3400" dirty="0">
              <a:solidFill>
                <a:srgbClr val="FF0000"/>
              </a:solidFill>
              <a:latin typeface="Times New Roman" panose="02020603050405020304" pitchFamily="18" charset="0"/>
              <a:cs typeface="Times New Roman" panose="02020603050405020304" pitchFamily="18" charset="0"/>
            </a:endParaRPr>
          </a:p>
          <a:p>
            <a:pPr marL="109728" lvl="0" indent="0">
              <a:buNone/>
            </a:pPr>
            <a:endParaRPr lang="en-US" sz="1500" dirty="0">
              <a:latin typeface="Times New Roman" panose="02020603050405020304" pitchFamily="18" charset="0"/>
              <a:cs typeface="Times New Roman" panose="02020603050405020304" pitchFamily="18" charset="0"/>
            </a:endParaRPr>
          </a:p>
          <a:p>
            <a:pPr lvl="0"/>
            <a:r>
              <a:rPr lang="en-US" sz="3400" dirty="0">
                <a:latin typeface="Times New Roman" panose="02020603050405020304" pitchFamily="18" charset="0"/>
                <a:cs typeface="Times New Roman" panose="02020603050405020304" pitchFamily="18" charset="0"/>
              </a:rPr>
              <a:t>The nurse is responsible for recording the use of medications, documenting all required information on enclosed charge slip and faxing to the pharmacy.</a:t>
            </a:r>
          </a:p>
          <a:p>
            <a:pPr lvl="0"/>
            <a:endParaRPr lang="en-US" sz="1300" dirty="0">
              <a:latin typeface="Times New Roman" panose="02020603050405020304" pitchFamily="18" charset="0"/>
              <a:cs typeface="Times New Roman" panose="02020603050405020304" pitchFamily="18" charset="0"/>
            </a:endParaRPr>
          </a:p>
          <a:p>
            <a:pPr lvl="0"/>
            <a:r>
              <a:rPr lang="en-US" sz="3400" dirty="0">
                <a:latin typeface="Times New Roman" panose="02020603050405020304" pitchFamily="18" charset="0"/>
                <a:cs typeface="Times New Roman" panose="02020603050405020304" pitchFamily="18" charset="0"/>
              </a:rPr>
              <a:t>Timely notification of  medication use assures the following:</a:t>
            </a:r>
          </a:p>
          <a:p>
            <a:pPr lvl="1"/>
            <a:r>
              <a:rPr lang="en-US" sz="3100" dirty="0">
                <a:latin typeface="Times New Roman" panose="02020603050405020304" pitchFamily="18" charset="0"/>
                <a:cs typeface="Times New Roman" panose="02020603050405020304" pitchFamily="18" charset="0"/>
              </a:rPr>
              <a:t>Continuity of patient care and appropriate billing for meds used.</a:t>
            </a:r>
          </a:p>
          <a:p>
            <a:pPr lvl="1"/>
            <a:r>
              <a:rPr lang="en-US" sz="3100" dirty="0">
                <a:latin typeface="Times New Roman" panose="02020603050405020304" pitchFamily="18" charset="0"/>
                <a:cs typeface="Times New Roman" panose="02020603050405020304" pitchFamily="18" charset="0"/>
              </a:rPr>
              <a:t>Communication to the pharmacy that a replacement box is needed.</a:t>
            </a:r>
          </a:p>
          <a:p>
            <a:pPr lvl="0"/>
            <a:endParaRPr lang="en-US" sz="1300" dirty="0">
              <a:latin typeface="Times New Roman" panose="02020603050405020304" pitchFamily="18" charset="0"/>
              <a:cs typeface="Times New Roman" panose="02020603050405020304" pitchFamily="18" charset="0"/>
            </a:endParaRPr>
          </a:p>
          <a:p>
            <a:pPr lvl="0"/>
            <a:r>
              <a:rPr lang="en-US" sz="3400" u="sng" dirty="0">
                <a:latin typeface="Times New Roman" panose="02020603050405020304" pitchFamily="18" charset="0"/>
                <a:cs typeface="Times New Roman" panose="02020603050405020304" pitchFamily="18" charset="0"/>
              </a:rPr>
              <a:t>After faxing, make a copy of the charge slip for your records and then place the original charge slip back into the E-kit.</a:t>
            </a:r>
          </a:p>
          <a:p>
            <a:endParaRPr lang="en-US" sz="1300" dirty="0">
              <a:latin typeface="Times New Roman" panose="02020603050405020304" pitchFamily="18" charset="0"/>
              <a:cs typeface="Times New Roman" panose="02020603050405020304" pitchFamily="18" charset="0"/>
            </a:endParaRPr>
          </a:p>
          <a:p>
            <a:pPr lvl="0"/>
            <a:endParaRPr lang="en-US" sz="2800" u="sng" dirty="0">
              <a:latin typeface="Times New Roman" panose="02020603050405020304" pitchFamily="18" charset="0"/>
              <a:cs typeface="Times New Roman" panose="02020603050405020304" pitchFamily="18" charset="0"/>
            </a:endParaRPr>
          </a:p>
          <a:p>
            <a:pPr lvl="0"/>
            <a:endParaRPr lang="en-US" dirty="0"/>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15</a:t>
            </a:fld>
            <a:endParaRPr lang="en-US"/>
          </a:p>
        </p:txBody>
      </p:sp>
    </p:spTree>
    <p:extLst>
      <p:ext uri="{BB962C8B-B14F-4D97-AF65-F5344CB8AC3E}">
        <p14:creationId xmlns:p14="http://schemas.microsoft.com/office/powerpoint/2010/main" val="2987552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4400"/>
            <a:ext cx="8229600" cy="868362"/>
          </a:xfrm>
        </p:spPr>
        <p:txBody>
          <a:bodyPr>
            <a:normAutofit fontScale="90000"/>
          </a:bodyPr>
          <a:lstStyle/>
          <a:p>
            <a:pPr algn="ctr"/>
            <a:r>
              <a:rPr lang="en-US" sz="4000" dirty="0">
                <a:effectLst/>
                <a:latin typeface="Times New Roman" panose="02020603050405020304" pitchFamily="18" charset="0"/>
                <a:cs typeface="Times New Roman" panose="02020603050405020304" pitchFamily="18" charset="0"/>
              </a:rPr>
              <a:t>PROCESS FOR REFILLING             NON-CONTROL &amp; IV EKITS</a:t>
            </a:r>
            <a:br>
              <a:rPr lang="en-US" dirty="0">
                <a:effectLst/>
              </a:rPr>
            </a:br>
            <a:endParaRPr lang="en-US" dirty="0"/>
          </a:p>
        </p:txBody>
      </p:sp>
      <p:sp>
        <p:nvSpPr>
          <p:cNvPr id="2" name="Content Placeholder 1"/>
          <p:cNvSpPr>
            <a:spLocks noGrp="1"/>
          </p:cNvSpPr>
          <p:nvPr>
            <p:ph idx="1"/>
          </p:nvPr>
        </p:nvSpPr>
        <p:spPr>
          <a:xfrm>
            <a:off x="457200" y="2099508"/>
            <a:ext cx="8229600" cy="4602163"/>
          </a:xfrm>
        </p:spPr>
        <p:txBody>
          <a:bodyPr>
            <a:normAutofit/>
          </a:bodyPr>
          <a:lstStyle/>
          <a:p>
            <a:r>
              <a:rPr lang="en-US" sz="2800" dirty="0">
                <a:latin typeface="Times New Roman" panose="02020603050405020304" pitchFamily="18" charset="0"/>
                <a:cs typeface="Times New Roman" panose="02020603050405020304" pitchFamily="18" charset="0"/>
              </a:rPr>
              <a:t>Once a med is used out of the </a:t>
            </a:r>
            <a:r>
              <a:rPr lang="en-US" sz="2800" dirty="0" err="1">
                <a:latin typeface="Times New Roman" panose="02020603050405020304" pitchFamily="18" charset="0"/>
                <a:cs typeface="Times New Roman" panose="02020603050405020304" pitchFamily="18" charset="0"/>
              </a:rPr>
              <a:t>Ekits</a:t>
            </a:r>
            <a:r>
              <a:rPr lang="en-US" sz="2800" dirty="0">
                <a:latin typeface="Times New Roman" panose="02020603050405020304" pitchFamily="18" charset="0"/>
                <a:cs typeface="Times New Roman" panose="02020603050405020304" pitchFamily="18" charset="0"/>
              </a:rPr>
              <a:t> in accordance with </a:t>
            </a:r>
            <a:r>
              <a:rPr lang="en-US" sz="2800" dirty="0" err="1">
                <a:latin typeface="Times New Roman" panose="02020603050405020304" pitchFamily="18" charset="0"/>
                <a:cs typeface="Times New Roman" panose="02020603050405020304" pitchFamily="18" charset="0"/>
              </a:rPr>
              <a:t>Ekit</a:t>
            </a:r>
            <a:r>
              <a:rPr lang="en-US" sz="2800" dirty="0">
                <a:latin typeface="Times New Roman" panose="02020603050405020304" pitchFamily="18" charset="0"/>
                <a:cs typeface="Times New Roman" panose="02020603050405020304" pitchFamily="18" charset="0"/>
              </a:rPr>
              <a:t> usage procedures, the nurse will immediately fax charge slip to the pharmacy. </a:t>
            </a:r>
          </a:p>
          <a:p>
            <a:pPr marL="109728" indent="0">
              <a:buNone/>
            </a:pPr>
            <a:endParaRPr lang="en-US" sz="900" dirty="0">
              <a:latin typeface="Times New Roman" panose="02020603050405020304" pitchFamily="18" charset="0"/>
              <a:cs typeface="Times New Roman" panose="02020603050405020304" pitchFamily="18" charset="0"/>
            </a:endParaRPr>
          </a:p>
          <a:p>
            <a:r>
              <a:rPr lang="en-US" sz="2800" b="1" dirty="0">
                <a:latin typeface="Times New Roman" panose="02020603050405020304" pitchFamily="18" charset="0"/>
                <a:cs typeface="Times New Roman" panose="02020603050405020304" pitchFamily="18" charset="0"/>
              </a:rPr>
              <a:t>NOTE - Any items used from E-kits, but not accounted for, will be billed to the facility.</a:t>
            </a:r>
            <a:endParaRPr lang="en-US" dirty="0">
              <a:latin typeface="Times New Roman" panose="02020603050405020304" pitchFamily="18" charset="0"/>
              <a:cs typeface="Times New Roman" panose="02020603050405020304" pitchFamily="18" charset="0"/>
            </a:endParaRPr>
          </a:p>
          <a:p>
            <a:endParaRPr lang="en-US" sz="9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Each week all </a:t>
            </a:r>
            <a:r>
              <a:rPr lang="en-US" sz="2800" dirty="0" err="1">
                <a:latin typeface="Times New Roman" panose="02020603050405020304" pitchFamily="18" charset="0"/>
                <a:cs typeface="Times New Roman" panose="02020603050405020304" pitchFamily="18" charset="0"/>
              </a:rPr>
              <a:t>Ekits</a:t>
            </a:r>
            <a:r>
              <a:rPr lang="en-US" sz="2800" dirty="0">
                <a:latin typeface="Times New Roman" panose="02020603050405020304" pitchFamily="18" charset="0"/>
                <a:cs typeface="Times New Roman" panose="02020603050405020304" pitchFamily="18" charset="0"/>
              </a:rPr>
              <a:t> will be changed out on Fridays. This will help ensure that the </a:t>
            </a:r>
            <a:r>
              <a:rPr lang="en-US" sz="2800" dirty="0" err="1">
                <a:latin typeface="Times New Roman" panose="02020603050405020304" pitchFamily="18" charset="0"/>
                <a:cs typeface="Times New Roman" panose="02020603050405020304" pitchFamily="18" charset="0"/>
              </a:rPr>
              <a:t>Ekits</a:t>
            </a:r>
            <a:r>
              <a:rPr lang="en-US" sz="2800" dirty="0">
                <a:latin typeface="Times New Roman" panose="02020603050405020304" pitchFamily="18" charset="0"/>
                <a:cs typeface="Times New Roman" panose="02020603050405020304" pitchFamily="18" charset="0"/>
              </a:rPr>
              <a:t> are fully stocked going into the weekend and that medications do not expire.  </a:t>
            </a:r>
          </a:p>
          <a:p>
            <a:endParaRPr lang="en-US" dirty="0"/>
          </a:p>
        </p:txBody>
      </p:sp>
      <p:sp>
        <p:nvSpPr>
          <p:cNvPr id="3" name="Slide Number Placeholder 2"/>
          <p:cNvSpPr>
            <a:spLocks noGrp="1"/>
          </p:cNvSpPr>
          <p:nvPr>
            <p:ph type="sldNum" sz="quarter" idx="12"/>
          </p:nvPr>
        </p:nvSpPr>
        <p:spPr/>
        <p:txBody>
          <a:bodyPr/>
          <a:lstStyle/>
          <a:p>
            <a:fld id="{623237D7-AF0B-4DCC-AE10-57D4970BBA91}" type="slidenum">
              <a:rPr lang="en-US" smtClean="0"/>
              <a:t>16</a:t>
            </a:fld>
            <a:endParaRPr lang="en-US"/>
          </a:p>
        </p:txBody>
      </p:sp>
    </p:spTree>
    <p:extLst>
      <p:ext uri="{BB962C8B-B14F-4D97-AF65-F5344CB8AC3E}">
        <p14:creationId xmlns:p14="http://schemas.microsoft.com/office/powerpoint/2010/main" val="1109177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610395"/>
            <a:ext cx="8610600" cy="792162"/>
          </a:xfrm>
        </p:spPr>
        <p:txBody>
          <a:bodyPr>
            <a:noAutofit/>
          </a:bodyPr>
          <a:lstStyle/>
          <a:p>
            <a:pPr algn="ctr"/>
            <a:r>
              <a:rPr lang="en-US" sz="4400" dirty="0">
                <a:latin typeface="Times New Roman" panose="02020603050405020304" pitchFamily="18" charset="0"/>
                <a:cs typeface="Times New Roman" panose="02020603050405020304" pitchFamily="18" charset="0"/>
              </a:rPr>
              <a:t>ACCESSING NARCOTIC EKITS</a:t>
            </a:r>
          </a:p>
        </p:txBody>
      </p:sp>
      <p:sp>
        <p:nvSpPr>
          <p:cNvPr id="2" name="Content Placeholder 1"/>
          <p:cNvSpPr>
            <a:spLocks noGrp="1"/>
          </p:cNvSpPr>
          <p:nvPr>
            <p:ph idx="1"/>
          </p:nvPr>
        </p:nvSpPr>
        <p:spPr>
          <a:xfrm>
            <a:off x="419100" y="1600200"/>
            <a:ext cx="8229600" cy="5715000"/>
          </a:xfrm>
        </p:spPr>
        <p:txBody>
          <a:bodyPr>
            <a:normAutofit/>
          </a:bodyPr>
          <a:lstStyle/>
          <a:p>
            <a:r>
              <a:rPr lang="en-US" sz="2600" b="1" dirty="0">
                <a:latin typeface="Times New Roman" panose="02020603050405020304" pitchFamily="18" charset="0"/>
                <a:cs typeface="Times New Roman" panose="02020603050405020304" pitchFamily="18" charset="0"/>
              </a:rPr>
              <a:t>The DEA regulations for accessing controlled drug </a:t>
            </a:r>
            <a:r>
              <a:rPr lang="en-US" sz="2600" b="1" dirty="0" err="1">
                <a:latin typeface="Times New Roman" panose="02020603050405020304" pitchFamily="18" charset="0"/>
                <a:cs typeface="Times New Roman" panose="02020603050405020304" pitchFamily="18" charset="0"/>
              </a:rPr>
              <a:t>Ekits</a:t>
            </a:r>
            <a:r>
              <a:rPr lang="en-US" sz="2600" b="1" dirty="0">
                <a:latin typeface="Times New Roman" panose="02020603050405020304" pitchFamily="18" charset="0"/>
                <a:cs typeface="Times New Roman" panose="02020603050405020304" pitchFamily="18" charset="0"/>
              </a:rPr>
              <a:t> are under the following 4 conditions:</a:t>
            </a:r>
          </a:p>
          <a:p>
            <a:pPr marL="109728" indent="0">
              <a:buNone/>
            </a:pPr>
            <a:endParaRPr lang="en-US" sz="800" dirty="0">
              <a:latin typeface="Times New Roman" panose="02020603050405020304" pitchFamily="18" charset="0"/>
              <a:cs typeface="Times New Roman" panose="02020603050405020304" pitchFamily="18" charset="0"/>
            </a:endParaRPr>
          </a:p>
          <a:p>
            <a:pPr marL="109728" lvl="0" indent="0">
              <a:buNone/>
            </a:pPr>
            <a:r>
              <a:rPr lang="en-US" sz="2600" dirty="0">
                <a:latin typeface="Times New Roman" panose="02020603050405020304" pitchFamily="18" charset="0"/>
                <a:cs typeface="Times New Roman" panose="02020603050405020304" pitchFamily="18" charset="0"/>
              </a:rPr>
              <a:t>1.	A CII-CV prescription written by the prescriber can be faxed to the pharmacy.  The E-kit slip should be faxed with the prescription so that the E-kit quantity can be deducted from the prescription. </a:t>
            </a:r>
          </a:p>
          <a:p>
            <a:pPr marL="109728" lvl="0" indent="0">
              <a:buNone/>
            </a:pPr>
            <a:endParaRPr lang="en-US" sz="800" dirty="0">
              <a:latin typeface="Times New Roman" panose="02020603050405020304" pitchFamily="18" charset="0"/>
              <a:cs typeface="Times New Roman" panose="02020603050405020304" pitchFamily="18" charset="0"/>
            </a:endParaRPr>
          </a:p>
          <a:p>
            <a:pPr marL="109728" lvl="0" indent="0">
              <a:buNone/>
            </a:pPr>
            <a:r>
              <a:rPr lang="en-US" sz="2600" dirty="0">
                <a:latin typeface="Times New Roman" panose="02020603050405020304" pitchFamily="18" charset="0"/>
                <a:cs typeface="Times New Roman" panose="02020603050405020304" pitchFamily="18" charset="0"/>
              </a:rPr>
              <a:t>2.	The prescriber can call the pharmacy if there is no written CII prescription and verbally give a 72 hour emergency CII prescription to a pharmacist.  The doctor then has 7 days to provide the hard copy of the CII prescription to the pharmacy</a:t>
            </a:r>
            <a:r>
              <a:rPr lang="en-US" sz="2400" dirty="0">
                <a:latin typeface="Times New Roman" panose="02020603050405020304" pitchFamily="18" charset="0"/>
                <a:cs typeface="Times New Roman" panose="02020603050405020304" pitchFamily="18" charset="0"/>
              </a:rPr>
              <a:t>.  </a:t>
            </a:r>
          </a:p>
        </p:txBody>
      </p:sp>
      <p:sp>
        <p:nvSpPr>
          <p:cNvPr id="3" name="Slide Number Placeholder 2"/>
          <p:cNvSpPr>
            <a:spLocks noGrp="1"/>
          </p:cNvSpPr>
          <p:nvPr>
            <p:ph type="sldNum" sz="quarter" idx="12"/>
          </p:nvPr>
        </p:nvSpPr>
        <p:spPr/>
        <p:txBody>
          <a:bodyPr/>
          <a:lstStyle/>
          <a:p>
            <a:fld id="{623237D7-AF0B-4DCC-AE10-57D4970BBA91}" type="slidenum">
              <a:rPr lang="en-US" smtClean="0"/>
              <a:t>17</a:t>
            </a:fld>
            <a:endParaRPr lang="en-US"/>
          </a:p>
        </p:txBody>
      </p:sp>
    </p:spTree>
    <p:extLst>
      <p:ext uri="{BB962C8B-B14F-4D97-AF65-F5344CB8AC3E}">
        <p14:creationId xmlns:p14="http://schemas.microsoft.com/office/powerpoint/2010/main" val="1377366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1000"/>
            <a:ext cx="8229600" cy="792162"/>
          </a:xfrm>
        </p:spPr>
        <p:txBody>
          <a:bodyPr>
            <a:normAutofit/>
          </a:bodyPr>
          <a:lstStyle/>
          <a:p>
            <a:pPr algn="ctr"/>
            <a:r>
              <a:rPr lang="en-US" sz="3600"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NARCOTIC EKITS CONT.</a:t>
            </a:r>
          </a:p>
        </p:txBody>
      </p:sp>
      <p:sp>
        <p:nvSpPr>
          <p:cNvPr id="2" name="Content Placeholder 1"/>
          <p:cNvSpPr>
            <a:spLocks noGrp="1"/>
          </p:cNvSpPr>
          <p:nvPr>
            <p:ph idx="1"/>
          </p:nvPr>
        </p:nvSpPr>
        <p:spPr>
          <a:xfrm>
            <a:off x="462197" y="1447800"/>
            <a:ext cx="8229600" cy="5257800"/>
          </a:xfrm>
        </p:spPr>
        <p:txBody>
          <a:bodyPr>
            <a:normAutofit/>
          </a:bodyPr>
          <a:lstStyle/>
          <a:p>
            <a:pPr marL="109728" lvl="0" indent="0">
              <a:buNone/>
            </a:pPr>
            <a:r>
              <a:rPr lang="en-US" sz="2400" dirty="0">
                <a:latin typeface="Times New Roman" panose="02020603050405020304" pitchFamily="18" charset="0"/>
                <a:cs typeface="Times New Roman" panose="02020603050405020304" pitchFamily="18" charset="0"/>
              </a:rPr>
              <a:t>3.	The prescriber can call the pharmacy if there is no written CIII-CV prescription and verbally give a CIII-CV prescription</a:t>
            </a:r>
            <a:r>
              <a:rPr lang="en-US" sz="2800" dirty="0">
                <a:latin typeface="Times New Roman" panose="02020603050405020304" pitchFamily="18" charset="0"/>
                <a:cs typeface="Times New Roman" panose="02020603050405020304" pitchFamily="18" charset="0"/>
              </a:rPr>
              <a:t>. </a:t>
            </a:r>
          </a:p>
          <a:p>
            <a:pPr lvl="0"/>
            <a:endParaRPr lang="en-US" sz="800" dirty="0">
              <a:latin typeface="Times New Roman" panose="02020603050405020304" pitchFamily="18" charset="0"/>
              <a:cs typeface="Times New Roman" panose="02020603050405020304" pitchFamily="18" charset="0"/>
            </a:endParaRPr>
          </a:p>
          <a:p>
            <a:pPr marL="109728" lvl="0" indent="0">
              <a:buNone/>
            </a:pPr>
            <a:r>
              <a:rPr lang="en-US" sz="2400" dirty="0">
                <a:latin typeface="Times New Roman" panose="02020603050405020304" pitchFamily="18" charset="0"/>
                <a:cs typeface="Times New Roman" panose="02020603050405020304" pitchFamily="18" charset="0"/>
              </a:rPr>
              <a:t>4.	If there is no written prescription for CIII-CV, and the prescriber has a designated nurse agent in the facility, the agent can call the prescription in to the pharmacy.  </a:t>
            </a:r>
          </a:p>
          <a:p>
            <a:pPr marL="109728" lvl="0" indent="0">
              <a:buNone/>
            </a:pPr>
            <a:endParaRPr lang="en-US" sz="8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After the pharmacy receives the prescription either by fax, electronically or by phone, the controlled drug </a:t>
            </a:r>
            <a:r>
              <a:rPr lang="en-US" sz="2400" b="1" dirty="0" err="1">
                <a:latin typeface="Times New Roman" panose="02020603050405020304" pitchFamily="18" charset="0"/>
                <a:cs typeface="Times New Roman" panose="02020603050405020304" pitchFamily="18" charset="0"/>
              </a:rPr>
              <a:t>Ekits</a:t>
            </a:r>
            <a:r>
              <a:rPr lang="en-US" sz="2400" b="1" dirty="0">
                <a:latin typeface="Times New Roman" panose="02020603050405020304" pitchFamily="18" charset="0"/>
                <a:cs typeface="Times New Roman" panose="02020603050405020304" pitchFamily="18" charset="0"/>
              </a:rPr>
              <a:t> may then be accessed.</a:t>
            </a:r>
          </a:p>
          <a:p>
            <a:r>
              <a:rPr lang="en-US" sz="2400" dirty="0">
                <a:latin typeface="Times New Roman" panose="02020603050405020304" pitchFamily="18" charset="0"/>
                <a:cs typeface="Times New Roman" panose="02020603050405020304" pitchFamily="18" charset="0"/>
              </a:rPr>
              <a:t>Once a med is taken out, the usage slip is to be filled out and faxed immediately to the pharmacy.  A replacement kit will be sent on the next run.</a:t>
            </a:r>
          </a:p>
        </p:txBody>
      </p:sp>
      <p:sp>
        <p:nvSpPr>
          <p:cNvPr id="3" name="Slide Number Placeholder 2"/>
          <p:cNvSpPr>
            <a:spLocks noGrp="1"/>
          </p:cNvSpPr>
          <p:nvPr>
            <p:ph type="sldNum" sz="quarter" idx="12"/>
          </p:nvPr>
        </p:nvSpPr>
        <p:spPr/>
        <p:txBody>
          <a:bodyPr/>
          <a:lstStyle/>
          <a:p>
            <a:fld id="{623237D7-AF0B-4DCC-AE10-57D4970BBA91}" type="slidenum">
              <a:rPr lang="en-US" smtClean="0"/>
              <a:t>18</a:t>
            </a:fld>
            <a:endParaRPr lang="en-US"/>
          </a:p>
        </p:txBody>
      </p:sp>
    </p:spTree>
    <p:extLst>
      <p:ext uri="{BB962C8B-B14F-4D97-AF65-F5344CB8AC3E}">
        <p14:creationId xmlns:p14="http://schemas.microsoft.com/office/powerpoint/2010/main" val="1633815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533400"/>
            <a:ext cx="8229600" cy="792162"/>
          </a:xfrm>
        </p:spPr>
        <p:txBody>
          <a:bodyPr>
            <a:normAutofit/>
          </a:bodyPr>
          <a:lstStyle/>
          <a:p>
            <a:pPr algn="ctr"/>
            <a:r>
              <a:rPr lang="en-US" sz="4400" dirty="0">
                <a:latin typeface="Times New Roman" panose="02020603050405020304" pitchFamily="18" charset="0"/>
                <a:cs typeface="Times New Roman" panose="02020603050405020304" pitchFamily="18" charset="0"/>
              </a:rPr>
              <a:t>NARCOTIC EKIT POLICY</a:t>
            </a:r>
          </a:p>
        </p:txBody>
      </p:sp>
      <p:sp>
        <p:nvSpPr>
          <p:cNvPr id="2" name="Content Placeholder 1"/>
          <p:cNvSpPr>
            <a:spLocks noGrp="1"/>
          </p:cNvSpPr>
          <p:nvPr>
            <p:ph idx="1"/>
          </p:nvPr>
        </p:nvSpPr>
        <p:spPr>
          <a:xfrm>
            <a:off x="457200" y="1524000"/>
            <a:ext cx="8229600" cy="5562600"/>
          </a:xfrm>
        </p:spPr>
        <p:txBody>
          <a:bodyPr>
            <a:normAutofit/>
          </a:bodyPr>
          <a:lstStyle/>
          <a:p>
            <a:r>
              <a:rPr lang="en-US" sz="2400" b="1" dirty="0">
                <a:latin typeface="Times New Roman" panose="02020603050405020304" pitchFamily="18" charset="0"/>
                <a:cs typeface="Times New Roman" panose="02020603050405020304" pitchFamily="18" charset="0"/>
              </a:rPr>
              <a:t>The access to the controlled drug </a:t>
            </a:r>
            <a:r>
              <a:rPr lang="en-US" sz="2400" b="1" dirty="0" err="1">
                <a:latin typeface="Times New Roman" panose="02020603050405020304" pitchFamily="18" charset="0"/>
                <a:cs typeface="Times New Roman" panose="02020603050405020304" pitchFamily="18" charset="0"/>
              </a:rPr>
              <a:t>EKits</a:t>
            </a:r>
            <a:r>
              <a:rPr lang="en-US" sz="2400" b="1" dirty="0">
                <a:latin typeface="Times New Roman" panose="02020603050405020304" pitchFamily="18" charset="0"/>
                <a:cs typeface="Times New Roman" panose="02020603050405020304" pitchFamily="18" charset="0"/>
              </a:rPr>
              <a:t> will be on the honor system i.e. nursing must comply with one of the 4 conditions above before removing a controlled medication from the controlled drug </a:t>
            </a:r>
            <a:r>
              <a:rPr lang="en-US" sz="2400" b="1" dirty="0" err="1">
                <a:latin typeface="Times New Roman" panose="02020603050405020304" pitchFamily="18" charset="0"/>
                <a:cs typeface="Times New Roman" panose="02020603050405020304" pitchFamily="18" charset="0"/>
              </a:rPr>
              <a:t>EKits</a:t>
            </a:r>
            <a:r>
              <a:rPr lang="en-US" sz="2400" b="1" dirty="0">
                <a:latin typeface="Times New Roman" panose="02020603050405020304" pitchFamily="18" charset="0"/>
                <a:cs typeface="Times New Roman" panose="02020603050405020304" pitchFamily="18" charset="0"/>
              </a:rPr>
              <a:t>. </a:t>
            </a:r>
          </a:p>
          <a:p>
            <a:pPr marL="109728" indent="0">
              <a:buNone/>
            </a:pPr>
            <a:endParaRPr lang="en-US" sz="8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If these conditions are not met before removing a controlled medication from the </a:t>
            </a:r>
            <a:r>
              <a:rPr lang="en-US" sz="2400" b="1" dirty="0" err="1">
                <a:latin typeface="Times New Roman" panose="02020603050405020304" pitchFamily="18" charset="0"/>
                <a:cs typeface="Times New Roman" panose="02020603050405020304" pitchFamily="18" charset="0"/>
              </a:rPr>
              <a:t>EKit</a:t>
            </a:r>
            <a:r>
              <a:rPr lang="en-US" sz="2400" b="1" dirty="0">
                <a:latin typeface="Times New Roman" panose="02020603050405020304" pitchFamily="18" charset="0"/>
                <a:cs typeface="Times New Roman" panose="02020603050405020304" pitchFamily="18" charset="0"/>
              </a:rPr>
              <a:t> then pharmacy will notify the Administrator and/or DON to inform them that the honor policy is not being followed. </a:t>
            </a:r>
          </a:p>
          <a:p>
            <a:pPr marL="109728" indent="0">
              <a:buNone/>
            </a:pPr>
            <a:endParaRPr lang="en-US" sz="8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If the practice continues then the NH COO and Nurse Consultants will be notified and controlled </a:t>
            </a:r>
            <a:r>
              <a:rPr lang="en-US" sz="2400" b="1" dirty="0" err="1">
                <a:latin typeface="Times New Roman" panose="02020603050405020304" pitchFamily="18" charset="0"/>
                <a:cs typeface="Times New Roman" panose="02020603050405020304" pitchFamily="18" charset="0"/>
              </a:rPr>
              <a:t>Ekits</a:t>
            </a:r>
            <a:r>
              <a:rPr lang="en-US" sz="2400" b="1" dirty="0">
                <a:latin typeface="Times New Roman" panose="02020603050405020304" pitchFamily="18" charset="0"/>
                <a:cs typeface="Times New Roman" panose="02020603050405020304" pitchFamily="18" charset="0"/>
              </a:rPr>
              <a:t> will be removed from the facility.  </a:t>
            </a:r>
            <a:endParaRPr lang="en-US" dirty="0"/>
          </a:p>
        </p:txBody>
      </p:sp>
      <p:sp>
        <p:nvSpPr>
          <p:cNvPr id="3" name="Slide Number Placeholder 2"/>
          <p:cNvSpPr>
            <a:spLocks noGrp="1"/>
          </p:cNvSpPr>
          <p:nvPr>
            <p:ph type="sldNum" sz="quarter" idx="12"/>
          </p:nvPr>
        </p:nvSpPr>
        <p:spPr/>
        <p:txBody>
          <a:bodyPr/>
          <a:lstStyle/>
          <a:p>
            <a:fld id="{623237D7-AF0B-4DCC-AE10-57D4970BBA91}" type="slidenum">
              <a:rPr lang="en-US" smtClean="0"/>
              <a:t>19</a:t>
            </a:fld>
            <a:endParaRPr lang="en-US"/>
          </a:p>
        </p:txBody>
      </p:sp>
    </p:spTree>
    <p:extLst>
      <p:ext uri="{BB962C8B-B14F-4D97-AF65-F5344CB8AC3E}">
        <p14:creationId xmlns:p14="http://schemas.microsoft.com/office/powerpoint/2010/main" val="3217056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15484" y="3436634"/>
            <a:ext cx="4356516" cy="2369880"/>
          </a:xfrm>
        </p:spPr>
        <p:txBody>
          <a:bodyPr>
            <a:normAutofit fontScale="90000"/>
          </a:bodyPr>
          <a:lstStyle/>
          <a:p>
            <a:r>
              <a:rPr lang="en-US" sz="2200" dirty="0">
                <a:latin typeface="Times New Roman" panose="02020603050405020304" pitchFamily="18" charset="0"/>
                <a:cs typeface="Times New Roman" panose="02020603050405020304" pitchFamily="18" charset="0"/>
              </a:rPr>
              <a:t>PREMIER PHARMACY CARE </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760 MICHAELA DRIVE</a:t>
            </a: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NORTH LITTLE ROCK, AR  72117</a:t>
            </a:r>
            <a:br>
              <a:rPr lang="en-US" sz="1000" dirty="0">
                <a:latin typeface="Times New Roman" panose="02020603050405020304" pitchFamily="18" charset="0"/>
                <a:cs typeface="Times New Roman" panose="02020603050405020304" pitchFamily="18" charset="0"/>
              </a:rPr>
            </a:br>
            <a:br>
              <a:rPr lang="en-US" sz="2200" dirty="0">
                <a:latin typeface="Times New Roman" panose="02020603050405020304" pitchFamily="18" charset="0"/>
                <a:cs typeface="Times New Roman" panose="02020603050405020304" pitchFamily="18" charset="0"/>
              </a:rPr>
            </a:br>
            <a:r>
              <a:rPr lang="en-US" sz="2200" dirty="0">
                <a:latin typeface="Times New Roman" panose="02020603050405020304" pitchFamily="18" charset="0"/>
                <a:cs typeface="Times New Roman" panose="02020603050405020304" pitchFamily="18" charset="0"/>
              </a:rPr>
              <a:t>PHARMACY PHONE:  501-992-1006                                                                                           TOLL FREE PHONE:    844-241-6529                                                                                      PHARMACY FAX:        855-271-6286</a:t>
            </a:r>
            <a:br>
              <a:rPr lang="en-US" sz="4000" dirty="0">
                <a:latin typeface="Times New Roman" panose="02020603050405020304" pitchFamily="18" charset="0"/>
                <a:cs typeface="Times New Roman" panose="02020603050405020304" pitchFamily="18" charset="0"/>
              </a:rPr>
            </a:br>
            <a:endParaRPr lang="en-US" sz="27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23237D7-AF0B-4DCC-AE10-57D4970BBA91}" type="slidenum">
              <a:rPr lang="en-US" smtClean="0"/>
              <a:t>2</a:t>
            </a:fld>
            <a:endParaRPr lang="en-US"/>
          </a:p>
        </p:txBody>
      </p:sp>
      <p:sp>
        <p:nvSpPr>
          <p:cNvPr id="5" name="TextBox 4">
            <a:extLst>
              <a:ext uri="{FF2B5EF4-FFF2-40B4-BE49-F238E27FC236}">
                <a16:creationId xmlns:a16="http://schemas.microsoft.com/office/drawing/2014/main" id="{0FCFF755-A2C4-42A5-82B3-C0603C5215F0}"/>
              </a:ext>
            </a:extLst>
          </p:cNvPr>
          <p:cNvSpPr txBox="1"/>
          <p:nvPr/>
        </p:nvSpPr>
        <p:spPr>
          <a:xfrm>
            <a:off x="1107867" y="1905000"/>
            <a:ext cx="6928266" cy="1015663"/>
          </a:xfrm>
          <a:prstGeom prst="rect">
            <a:avLst/>
          </a:prstGeom>
          <a:noFill/>
        </p:spPr>
        <p:txBody>
          <a:bodyPr wrap="square" rtlCol="0">
            <a:spAutoFit/>
          </a:bodyPr>
          <a:lstStyle/>
          <a:p>
            <a:pPr marL="109728" indent="0" algn="ctr">
              <a:buNone/>
              <a:defRPr/>
            </a:pPr>
            <a:r>
              <a:rPr lang="en-US" sz="2400" b="1" u="sng" dirty="0">
                <a:latin typeface="Times New Roman" panose="02020603050405020304" pitchFamily="18" charset="0"/>
                <a:cs typeface="Times New Roman" panose="02020603050405020304" pitchFamily="18" charset="0"/>
              </a:rPr>
              <a:t>HOURS OF OPERATION</a:t>
            </a:r>
          </a:p>
          <a:p>
            <a:pPr algn="ctr">
              <a:defRPr/>
            </a:pPr>
            <a:endParaRPr lang="en-US" sz="1200" b="1" u="sng" dirty="0">
              <a:latin typeface="Times New Roman" panose="02020603050405020304" pitchFamily="18" charset="0"/>
              <a:cs typeface="Times New Roman" panose="02020603050405020304" pitchFamily="18" charset="0"/>
            </a:endParaRPr>
          </a:p>
          <a:p>
            <a:pPr marL="393192" lvl="1" indent="0" algn="ctr">
              <a:buNone/>
              <a:defRPr/>
            </a:pPr>
            <a:r>
              <a:rPr lang="en-US" sz="2400" b="1" dirty="0">
                <a:latin typeface="Times New Roman" panose="02020603050405020304" pitchFamily="18" charset="0"/>
                <a:cs typeface="Times New Roman" panose="02020603050405020304" pitchFamily="18" charset="0"/>
              </a:rPr>
              <a:t>MONDAY THROUGH SUNDAY, 24/7/365</a:t>
            </a:r>
          </a:p>
        </p:txBody>
      </p:sp>
      <p:pic>
        <p:nvPicPr>
          <p:cNvPr id="8" name="Picture 2">
            <a:extLst>
              <a:ext uri="{FF2B5EF4-FFF2-40B4-BE49-F238E27FC236}">
                <a16:creationId xmlns:a16="http://schemas.microsoft.com/office/drawing/2014/main" id="{A57C42E0-793F-4194-8B39-4B124C7BC0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86100" y="639207"/>
            <a:ext cx="2971800" cy="119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951460C0-916A-4A60-B48E-C8ABCF6C8D98}"/>
              </a:ext>
            </a:extLst>
          </p:cNvPr>
          <p:cNvSpPr txBox="1"/>
          <p:nvPr/>
        </p:nvSpPr>
        <p:spPr>
          <a:xfrm>
            <a:off x="4787484" y="3429000"/>
            <a:ext cx="4356516" cy="2369880"/>
          </a:xfrm>
          <a:prstGeom prst="rect">
            <a:avLst/>
          </a:prstGeom>
          <a:noFill/>
        </p:spPr>
        <p:txBody>
          <a:bodyPr wrap="square" rtlCol="0">
            <a:spAutoFit/>
          </a:bodyPr>
          <a:lstStyle/>
          <a:p>
            <a:r>
              <a:rPr lang="en-US" sz="2000" dirty="0">
                <a:latin typeface="Times New Roman" panose="02020603050405020304" pitchFamily="18" charset="0"/>
                <a:cs typeface="Times New Roman" panose="02020603050405020304" pitchFamily="18" charset="0"/>
              </a:rPr>
              <a:t>PREMIER PHARMACY CARE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834 HENRI DE TONTI BLVD.</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SPRINGDALE, AR  72762</a:t>
            </a:r>
          </a:p>
          <a:p>
            <a:endParaRPr lang="en-US" sz="1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PHARMACY PHONE:  479-927-6100</a:t>
            </a:r>
          </a:p>
          <a:p>
            <a:r>
              <a:rPr lang="en-US" sz="2000" dirty="0">
                <a:latin typeface="Times New Roman" panose="02020603050405020304" pitchFamily="18" charset="0"/>
                <a:cs typeface="Times New Roman" panose="02020603050405020304" pitchFamily="18" charset="0"/>
              </a:rPr>
              <a:t>TOLL FREE PHONE:    844-822-0868</a:t>
            </a:r>
          </a:p>
          <a:p>
            <a:r>
              <a:rPr lang="en-US" sz="2000" dirty="0">
                <a:latin typeface="Times New Roman" panose="02020603050405020304" pitchFamily="18" charset="0"/>
                <a:cs typeface="Times New Roman" panose="02020603050405020304" pitchFamily="18" charset="0"/>
              </a:rPr>
              <a:t>PHARMACY FAX:        844-646-6558</a:t>
            </a:r>
          </a:p>
          <a:p>
            <a:endParaRPr lang="en-US" dirty="0"/>
          </a:p>
        </p:txBody>
      </p:sp>
    </p:spTree>
    <p:extLst>
      <p:ext uri="{BB962C8B-B14F-4D97-AF65-F5344CB8AC3E}">
        <p14:creationId xmlns:p14="http://schemas.microsoft.com/office/powerpoint/2010/main" val="2953298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715962"/>
          </a:xfrm>
        </p:spPr>
        <p:txBody>
          <a:bodyPr>
            <a:normAutofit/>
          </a:bodyPr>
          <a:lstStyle/>
          <a:p>
            <a:pPr algn="ctr"/>
            <a:r>
              <a:rPr lang="en-US" sz="3600" dirty="0">
                <a:latin typeface="Times New Roman" panose="02020603050405020304" pitchFamily="18" charset="0"/>
                <a:cs typeface="Times New Roman" panose="02020603050405020304" pitchFamily="18" charset="0"/>
              </a:rPr>
              <a:t>RETURNING MEDICATIONS</a:t>
            </a:r>
          </a:p>
        </p:txBody>
      </p:sp>
      <p:sp>
        <p:nvSpPr>
          <p:cNvPr id="2" name="Content Placeholder 1"/>
          <p:cNvSpPr>
            <a:spLocks noGrp="1"/>
          </p:cNvSpPr>
          <p:nvPr>
            <p:ph idx="1"/>
          </p:nvPr>
        </p:nvSpPr>
        <p:spPr>
          <a:xfrm>
            <a:off x="457200" y="1497204"/>
            <a:ext cx="8229600" cy="5224272"/>
          </a:xfrm>
        </p:spPr>
        <p:txBody>
          <a:bodyPr>
            <a:normAutofit fontScale="25000" lnSpcReduction="20000"/>
          </a:bodyPr>
          <a:lstStyle/>
          <a:p>
            <a:r>
              <a:rPr lang="en-US" sz="9600" b="1" dirty="0">
                <a:latin typeface="Times New Roman" panose="02020603050405020304" pitchFamily="18" charset="0"/>
                <a:cs typeface="Times New Roman" panose="02020603050405020304" pitchFamily="18" charset="0"/>
              </a:rPr>
              <a:t>Refused Medications</a:t>
            </a:r>
            <a:r>
              <a:rPr lang="en-US" sz="9600" dirty="0">
                <a:latin typeface="Times New Roman" panose="02020603050405020304" pitchFamily="18" charset="0"/>
                <a:cs typeface="Times New Roman" panose="02020603050405020304" pitchFamily="18" charset="0"/>
              </a:rPr>
              <a:t>: Medications refused at the door will be returned to the pharmacy and issued a credit.</a:t>
            </a:r>
          </a:p>
          <a:p>
            <a:endParaRPr lang="en-US" sz="3200" dirty="0">
              <a:latin typeface="Times New Roman" panose="02020603050405020304" pitchFamily="18" charset="0"/>
              <a:cs typeface="Times New Roman" panose="02020603050405020304" pitchFamily="18" charset="0"/>
            </a:endParaRPr>
          </a:p>
          <a:p>
            <a:r>
              <a:rPr lang="en-US" sz="9600" b="1" dirty="0">
                <a:latin typeface="Times New Roman" panose="02020603050405020304" pitchFamily="18" charset="0"/>
                <a:cs typeface="Times New Roman" panose="02020603050405020304" pitchFamily="18" charset="0"/>
              </a:rPr>
              <a:t>Medications must be returned within 72 hours of delivery.</a:t>
            </a:r>
          </a:p>
          <a:p>
            <a:endParaRPr lang="en-US" sz="3200" dirty="0">
              <a:latin typeface="Times New Roman" panose="02020603050405020304" pitchFamily="18" charset="0"/>
              <a:cs typeface="Times New Roman" panose="02020603050405020304" pitchFamily="18" charset="0"/>
            </a:endParaRPr>
          </a:p>
          <a:p>
            <a:r>
              <a:rPr lang="en-US" sz="9600" b="1" dirty="0">
                <a:latin typeface="Times New Roman" panose="02020603050405020304" pitchFamily="18" charset="0"/>
                <a:cs typeface="Times New Roman" panose="02020603050405020304" pitchFamily="18" charset="0"/>
              </a:rPr>
              <a:t>Returned Medications</a:t>
            </a:r>
            <a:r>
              <a:rPr lang="en-US" sz="9600" dirty="0">
                <a:latin typeface="Times New Roman" panose="02020603050405020304" pitchFamily="18" charset="0"/>
                <a:cs typeface="Times New Roman" panose="02020603050405020304" pitchFamily="18" charset="0"/>
              </a:rPr>
              <a:t>: Once medications are accepted at the facility they are considered Returns and are </a:t>
            </a:r>
            <a:r>
              <a:rPr lang="en-US" sz="9600" b="1" dirty="0">
                <a:latin typeface="Times New Roman" panose="02020603050405020304" pitchFamily="18" charset="0"/>
                <a:cs typeface="Times New Roman" panose="02020603050405020304" pitchFamily="18" charset="0"/>
              </a:rPr>
              <a:t>subject to regulations issued by the Board of Pharmacy</a:t>
            </a:r>
            <a:r>
              <a:rPr lang="en-US" sz="9600" dirty="0">
                <a:latin typeface="Times New Roman" panose="02020603050405020304" pitchFamily="18" charset="0"/>
                <a:cs typeface="Times New Roman" panose="02020603050405020304" pitchFamily="18" charset="0"/>
              </a:rPr>
              <a:t>. </a:t>
            </a:r>
          </a:p>
          <a:p>
            <a:endParaRPr lang="en-US" sz="3200" dirty="0">
              <a:latin typeface="Times New Roman" panose="02020603050405020304" pitchFamily="18" charset="0"/>
              <a:cs typeface="Times New Roman" panose="02020603050405020304" pitchFamily="18" charset="0"/>
            </a:endParaRPr>
          </a:p>
          <a:p>
            <a:r>
              <a:rPr lang="en-US" sz="9600" dirty="0">
                <a:latin typeface="Times New Roman" panose="02020603050405020304" pitchFamily="18" charset="0"/>
                <a:cs typeface="Times New Roman" panose="02020603050405020304" pitchFamily="18" charset="0"/>
              </a:rPr>
              <a:t>Complete a Return Drug form writing all medications being returned or use refill stickers and reason why.  Call pharmacy to initiate a pick up ticket.</a:t>
            </a:r>
          </a:p>
          <a:p>
            <a:endParaRPr lang="en-US" sz="3200" dirty="0">
              <a:latin typeface="Times New Roman" panose="02020603050405020304" pitchFamily="18" charset="0"/>
              <a:cs typeface="Times New Roman" panose="02020603050405020304" pitchFamily="18" charset="0"/>
            </a:endParaRPr>
          </a:p>
          <a:p>
            <a:r>
              <a:rPr lang="en-US" sz="9600" b="1" dirty="0">
                <a:latin typeface="Times New Roman" panose="02020603050405020304" pitchFamily="18" charset="0"/>
                <a:cs typeface="Times New Roman" panose="02020603050405020304" pitchFamily="18" charset="0"/>
              </a:rPr>
              <a:t>If you prefer to fax instead of call, you must mark through the bar codes with a sharpie</a:t>
            </a:r>
            <a:r>
              <a:rPr lang="en-US" sz="9600" b="1" u="sng" dirty="0">
                <a:latin typeface="Times New Roman" panose="02020603050405020304" pitchFamily="18" charset="0"/>
                <a:cs typeface="Times New Roman" panose="02020603050405020304" pitchFamily="18" charset="0"/>
              </a:rPr>
              <a:t>.  </a:t>
            </a:r>
            <a:r>
              <a:rPr lang="en-US" sz="9600" u="sng" dirty="0">
                <a:latin typeface="Times New Roman" panose="02020603050405020304" pitchFamily="18" charset="0"/>
                <a:cs typeface="Times New Roman" panose="02020603050405020304" pitchFamily="18" charset="0"/>
              </a:rPr>
              <a:t>If you fax refill stickers on the return form, they will be read as a refill by our software</a:t>
            </a:r>
            <a:r>
              <a:rPr lang="en-US" sz="9600" dirty="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r>
              <a:rPr lang="en-US" sz="9600" dirty="0">
                <a:latin typeface="Times New Roman" panose="02020603050405020304" pitchFamily="18" charset="0"/>
                <a:cs typeface="Times New Roman" panose="02020603050405020304" pitchFamily="18" charset="0"/>
              </a:rPr>
              <a:t>Place medications with form and have ready to be picked up by the driver.  Keep a copy for your records.</a:t>
            </a:r>
          </a:p>
          <a:p>
            <a:endParaRPr lang="en-US" sz="3200" dirty="0">
              <a:latin typeface="Times New Roman" panose="02020603050405020304" pitchFamily="18" charset="0"/>
              <a:cs typeface="Times New Roman" panose="02020603050405020304" pitchFamily="18" charset="0"/>
            </a:endParaRPr>
          </a:p>
          <a:p>
            <a:pPr marL="109728" indent="0">
              <a:buNone/>
            </a:pPr>
            <a:endParaRPr lang="en-US" sz="8000" b="1" dirty="0">
              <a:latin typeface="Times New Roman" panose="02020603050405020304" pitchFamily="18" charset="0"/>
              <a:cs typeface="Times New Roman" panose="02020603050405020304" pitchFamily="18" charset="0"/>
            </a:endParaRPr>
          </a:p>
          <a:p>
            <a:pPr marL="0" indent="0">
              <a:buNone/>
            </a:pPr>
            <a:endParaRPr lang="en-US" sz="2800" dirty="0"/>
          </a:p>
          <a:p>
            <a:pPr marL="0" indent="0">
              <a:buNone/>
            </a:pPr>
            <a:endParaRPr lang="en-US" sz="2800" dirty="0"/>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20</a:t>
            </a:fld>
            <a:endParaRPr lang="en-US"/>
          </a:p>
        </p:txBody>
      </p:sp>
    </p:spTree>
    <p:extLst>
      <p:ext uri="{BB962C8B-B14F-4D97-AF65-F5344CB8AC3E}">
        <p14:creationId xmlns:p14="http://schemas.microsoft.com/office/powerpoint/2010/main" val="1812130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22587"/>
            <a:ext cx="8686800" cy="868362"/>
          </a:xfrm>
        </p:spPr>
        <p:txBody>
          <a:bodyPr>
            <a:noAutofit/>
          </a:bodyPr>
          <a:lstStyle/>
          <a:p>
            <a:r>
              <a:rPr lang="en-US" sz="3500" dirty="0">
                <a:latin typeface="Times New Roman" panose="02020603050405020304" pitchFamily="18" charset="0"/>
                <a:cs typeface="Times New Roman" panose="02020603050405020304" pitchFamily="18" charset="0"/>
              </a:rPr>
              <a:t>MEDICATION ELIGIBLE FOR RETURN</a:t>
            </a:r>
          </a:p>
        </p:txBody>
      </p:sp>
      <p:sp>
        <p:nvSpPr>
          <p:cNvPr id="2" name="Content Placeholder 1"/>
          <p:cNvSpPr>
            <a:spLocks noGrp="1"/>
          </p:cNvSpPr>
          <p:nvPr>
            <p:ph idx="1"/>
          </p:nvPr>
        </p:nvSpPr>
        <p:spPr>
          <a:xfrm>
            <a:off x="457200" y="1406213"/>
            <a:ext cx="8229600" cy="5029200"/>
          </a:xfrm>
        </p:spPr>
        <p:txBody>
          <a:bodyPr>
            <a:normAutofit fontScale="70000" lnSpcReduction="20000"/>
          </a:bodyPr>
          <a:lstStyle/>
          <a:p>
            <a:pPr marL="109728" indent="0">
              <a:buNone/>
            </a:pPr>
            <a:r>
              <a:rPr lang="en-US" sz="3100" b="1" dirty="0">
                <a:latin typeface="Times New Roman" panose="02020603050405020304" pitchFamily="18" charset="0"/>
                <a:cs typeface="Times New Roman" panose="02020603050405020304" pitchFamily="18" charset="0"/>
              </a:rPr>
              <a:t>Pharmacy must receive notification of return within 72 hours of delivery to the facility. </a:t>
            </a:r>
          </a:p>
          <a:p>
            <a:endParaRPr lang="en-US" sz="2000" dirty="0">
              <a:latin typeface="Times New Roman" panose="02020603050405020304" pitchFamily="18" charset="0"/>
              <a:cs typeface="Times New Roman" panose="02020603050405020304" pitchFamily="18" charset="0"/>
            </a:endParaRPr>
          </a:p>
          <a:p>
            <a:r>
              <a:rPr lang="en-US" sz="3400" dirty="0">
                <a:latin typeface="Times New Roman" panose="02020603050405020304" pitchFamily="18" charset="0"/>
                <a:cs typeface="Times New Roman" panose="02020603050405020304" pitchFamily="18" charset="0"/>
              </a:rPr>
              <a:t>Tablets and Capsules:</a:t>
            </a:r>
          </a:p>
          <a:p>
            <a:pPr lvl="1"/>
            <a:r>
              <a:rPr lang="en-US" sz="3400" dirty="0">
                <a:latin typeface="Times New Roman" panose="02020603050405020304" pitchFamily="18" charset="0"/>
                <a:cs typeface="Times New Roman" panose="02020603050405020304" pitchFamily="18" charset="0"/>
              </a:rPr>
              <a:t>Must be sealed in unopened tamper-evident packaging.</a:t>
            </a:r>
          </a:p>
          <a:p>
            <a:pPr lvl="1"/>
            <a:r>
              <a:rPr lang="en-US" sz="3400" dirty="0">
                <a:latin typeface="Times New Roman" panose="02020603050405020304" pitchFamily="18" charset="0"/>
                <a:cs typeface="Times New Roman" panose="02020603050405020304" pitchFamily="18" charset="0"/>
              </a:rPr>
              <a:t>Only Full blister cards are eligible for credit</a:t>
            </a:r>
          </a:p>
          <a:p>
            <a:pPr marL="0" indent="0">
              <a:buNone/>
            </a:pPr>
            <a:endParaRPr lang="en-US" sz="3400" dirty="0">
              <a:latin typeface="Times New Roman" panose="02020603050405020304" pitchFamily="18" charset="0"/>
              <a:cs typeface="Times New Roman" panose="02020603050405020304" pitchFamily="18" charset="0"/>
            </a:endParaRPr>
          </a:p>
          <a:p>
            <a:r>
              <a:rPr lang="en-US" sz="3400" dirty="0">
                <a:latin typeface="Times New Roman" panose="02020603050405020304" pitchFamily="18" charset="0"/>
                <a:cs typeface="Times New Roman" panose="02020603050405020304" pitchFamily="18" charset="0"/>
              </a:rPr>
              <a:t>Liquids:</a:t>
            </a:r>
          </a:p>
          <a:p>
            <a:pPr lvl="1"/>
            <a:r>
              <a:rPr lang="en-US" sz="3400" dirty="0">
                <a:latin typeface="Times New Roman" panose="02020603050405020304" pitchFamily="18" charset="0"/>
                <a:cs typeface="Times New Roman" panose="02020603050405020304" pitchFamily="18" charset="0"/>
              </a:rPr>
              <a:t>Must be in manufacturer’s packaging with tamper evident seal in place. </a:t>
            </a:r>
          </a:p>
          <a:p>
            <a:endParaRPr lang="en-US" sz="3400" dirty="0">
              <a:latin typeface="Times New Roman" panose="02020603050405020304" pitchFamily="18" charset="0"/>
              <a:cs typeface="Times New Roman" panose="02020603050405020304" pitchFamily="18" charset="0"/>
            </a:endParaRPr>
          </a:p>
          <a:p>
            <a:r>
              <a:rPr lang="en-US" sz="3400" dirty="0">
                <a:latin typeface="Times New Roman" panose="02020603050405020304" pitchFamily="18" charset="0"/>
                <a:cs typeface="Times New Roman" panose="02020603050405020304" pitchFamily="18" charset="0"/>
              </a:rPr>
              <a:t>Injectables:</a:t>
            </a:r>
          </a:p>
          <a:p>
            <a:pPr lvl="1"/>
            <a:r>
              <a:rPr lang="en-US" sz="3400" dirty="0">
                <a:latin typeface="Times New Roman" panose="02020603050405020304" pitchFamily="18" charset="0"/>
                <a:cs typeface="Times New Roman" panose="02020603050405020304" pitchFamily="18" charset="0"/>
              </a:rPr>
              <a:t>All items must be in manufacturer’s original container, sealed and unopened.</a:t>
            </a:r>
          </a:p>
          <a:p>
            <a:pPr lvl="1"/>
            <a:r>
              <a:rPr lang="en-US" sz="3400" dirty="0">
                <a:latin typeface="Times New Roman" panose="02020603050405020304" pitchFamily="18" charset="0"/>
                <a:cs typeface="Times New Roman" panose="02020603050405020304" pitchFamily="18" charset="0"/>
              </a:rPr>
              <a:t>Any refrigerated item is not eligible.</a:t>
            </a:r>
          </a:p>
          <a:p>
            <a:pPr marL="0" indent="0">
              <a:buNone/>
            </a:pPr>
            <a:r>
              <a:rPr lang="en-US" sz="1800" dirty="0"/>
              <a:t> </a:t>
            </a:r>
          </a:p>
          <a:p>
            <a:pPr marL="109728" indent="0">
              <a:buNone/>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21</a:t>
            </a:fld>
            <a:endParaRPr lang="en-US"/>
          </a:p>
        </p:txBody>
      </p:sp>
    </p:spTree>
    <p:extLst>
      <p:ext uri="{BB962C8B-B14F-4D97-AF65-F5344CB8AC3E}">
        <p14:creationId xmlns:p14="http://schemas.microsoft.com/office/powerpoint/2010/main" val="1630277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60417"/>
            <a:ext cx="8229600" cy="868362"/>
          </a:xfrm>
        </p:spPr>
        <p:txBody>
          <a:bodyPr>
            <a:normAutofit/>
          </a:bodyPr>
          <a:lstStyle/>
          <a:p>
            <a:r>
              <a:rPr lang="en-US" sz="3600" dirty="0">
                <a:latin typeface="Times New Roman" panose="02020603050405020304" pitchFamily="18" charset="0"/>
                <a:cs typeface="Times New Roman" panose="02020603050405020304" pitchFamily="18" charset="0"/>
              </a:rPr>
              <a:t>ITEMS NOT ELIGIBLE FOR RETURN</a:t>
            </a:r>
          </a:p>
        </p:txBody>
      </p:sp>
      <p:sp>
        <p:nvSpPr>
          <p:cNvPr id="2" name="Content Placeholder 1"/>
          <p:cNvSpPr>
            <a:spLocks noGrp="1"/>
          </p:cNvSpPr>
          <p:nvPr>
            <p:ph idx="1"/>
          </p:nvPr>
        </p:nvSpPr>
        <p:spPr>
          <a:xfrm>
            <a:off x="457200" y="1554882"/>
            <a:ext cx="8229600" cy="4940491"/>
          </a:xfrm>
        </p:spPr>
        <p:txBody>
          <a:bodyPr>
            <a:normAutofit fontScale="92500" lnSpcReduction="10000"/>
          </a:bodyPr>
          <a:lstStyle/>
          <a:p>
            <a:pPr lvl="1"/>
            <a:r>
              <a:rPr lang="en-US" sz="2400" dirty="0">
                <a:latin typeface="Times New Roman" panose="02020603050405020304" pitchFamily="18" charset="0"/>
                <a:cs typeface="Times New Roman" panose="02020603050405020304" pitchFamily="18" charset="0"/>
              </a:rPr>
              <a:t>Blister cards that cannot be re-dispensed</a:t>
            </a:r>
          </a:p>
          <a:p>
            <a:pPr lvl="2"/>
            <a:r>
              <a:rPr lang="en-US" sz="2400" dirty="0">
                <a:latin typeface="Times New Roman" panose="02020603050405020304" pitchFamily="18" charset="0"/>
                <a:cs typeface="Times New Roman" panose="02020603050405020304" pitchFamily="18" charset="0"/>
              </a:rPr>
              <a:t>Odd, till–cycle quantities</a:t>
            </a:r>
          </a:p>
          <a:p>
            <a:pPr lvl="2"/>
            <a:r>
              <a:rPr lang="en-US" sz="2400" dirty="0">
                <a:latin typeface="Times New Roman" panose="02020603050405020304" pitchFamily="18" charset="0"/>
                <a:cs typeface="Times New Roman" panose="02020603050405020304" pitchFamily="18" charset="0"/>
              </a:rPr>
              <a:t>Partial cards are not eligible</a:t>
            </a:r>
          </a:p>
          <a:p>
            <a:pPr lvl="1"/>
            <a:r>
              <a:rPr lang="en-US" sz="2400" dirty="0">
                <a:latin typeface="Times New Roman" panose="02020603050405020304" pitchFamily="18" charset="0"/>
                <a:cs typeface="Times New Roman" panose="02020603050405020304" pitchFamily="18" charset="0"/>
              </a:rPr>
              <a:t>Compounds</a:t>
            </a:r>
          </a:p>
          <a:p>
            <a:pPr lvl="1"/>
            <a:r>
              <a:rPr lang="en-US" sz="2400" dirty="0">
                <a:latin typeface="Times New Roman" panose="02020603050405020304" pitchFamily="18" charset="0"/>
                <a:cs typeface="Times New Roman" panose="02020603050405020304" pitchFamily="18" charset="0"/>
              </a:rPr>
              <a:t>Half tabs</a:t>
            </a:r>
          </a:p>
          <a:p>
            <a:pPr lvl="1"/>
            <a:r>
              <a:rPr lang="en-US" sz="2400" dirty="0">
                <a:latin typeface="Times New Roman" panose="02020603050405020304" pitchFamily="18" charset="0"/>
                <a:cs typeface="Times New Roman" panose="02020603050405020304" pitchFamily="18" charset="0"/>
              </a:rPr>
              <a:t>Metered dose inhalers</a:t>
            </a:r>
          </a:p>
          <a:p>
            <a:pPr lvl="1"/>
            <a:r>
              <a:rPr lang="en-US" sz="2400" dirty="0">
                <a:latin typeface="Times New Roman" panose="02020603050405020304" pitchFamily="18" charset="0"/>
                <a:cs typeface="Times New Roman" panose="02020603050405020304" pitchFamily="18" charset="0"/>
              </a:rPr>
              <a:t>Eye Drops</a:t>
            </a:r>
          </a:p>
          <a:p>
            <a:pPr lvl="1"/>
            <a:r>
              <a:rPr lang="en-US" sz="2400" dirty="0" err="1">
                <a:latin typeface="Times New Roman" panose="02020603050405020304" pitchFamily="18" charset="0"/>
                <a:cs typeface="Times New Roman" panose="02020603050405020304" pitchFamily="18" charset="0"/>
              </a:rPr>
              <a:t>Topicals</a:t>
            </a:r>
            <a:endParaRPr lang="en-US" sz="2400" dirty="0">
              <a:latin typeface="Times New Roman" panose="02020603050405020304" pitchFamily="18" charset="0"/>
              <a:cs typeface="Times New Roman" panose="02020603050405020304" pitchFamily="18" charset="0"/>
            </a:endParaRPr>
          </a:p>
          <a:p>
            <a:pPr lvl="1"/>
            <a:r>
              <a:rPr lang="en-US" sz="2400" dirty="0">
                <a:latin typeface="Times New Roman" panose="02020603050405020304" pitchFamily="18" charset="0"/>
                <a:cs typeface="Times New Roman" panose="02020603050405020304" pitchFamily="18" charset="0"/>
              </a:rPr>
              <a:t>Reconstituted products</a:t>
            </a:r>
          </a:p>
          <a:p>
            <a:pPr lvl="1"/>
            <a:r>
              <a:rPr lang="en-US" sz="2400" dirty="0">
                <a:latin typeface="Times New Roman" panose="02020603050405020304" pitchFamily="18" charset="0"/>
                <a:cs typeface="Times New Roman" panose="02020603050405020304" pitchFamily="18" charset="0"/>
              </a:rPr>
              <a:t>Controlled substances</a:t>
            </a:r>
          </a:p>
          <a:p>
            <a:pPr lvl="1"/>
            <a:r>
              <a:rPr lang="en-US" sz="2400" dirty="0">
                <a:latin typeface="Times New Roman" panose="02020603050405020304" pitchFamily="18" charset="0"/>
                <a:cs typeface="Times New Roman" panose="02020603050405020304" pitchFamily="18" charset="0"/>
              </a:rPr>
              <a:t>Refrigerated items</a:t>
            </a:r>
          </a:p>
          <a:p>
            <a:pPr lvl="1"/>
            <a:r>
              <a:rPr lang="en-US" sz="2400" dirty="0">
                <a:latin typeface="Times New Roman" panose="02020603050405020304" pitchFamily="18" charset="0"/>
                <a:cs typeface="Times New Roman" panose="02020603050405020304" pitchFamily="18" charset="0"/>
              </a:rPr>
              <a:t>Infusion therapy medications (compounded or otherwise) </a:t>
            </a:r>
          </a:p>
          <a:p>
            <a:pPr lvl="1"/>
            <a:r>
              <a:rPr lang="en-US" sz="2400" dirty="0">
                <a:latin typeface="Times New Roman" panose="02020603050405020304" pitchFamily="18" charset="0"/>
                <a:cs typeface="Times New Roman" panose="02020603050405020304" pitchFamily="18" charset="0"/>
              </a:rPr>
              <a:t>Medications dispensed by a pharmacy other than Premier</a:t>
            </a:r>
          </a:p>
          <a:p>
            <a:pPr lvl="1"/>
            <a:r>
              <a:rPr lang="en-US" sz="2400" dirty="0">
                <a:latin typeface="Times New Roman" panose="02020603050405020304" pitchFamily="18" charset="0"/>
                <a:cs typeface="Times New Roman" panose="02020603050405020304" pitchFamily="18" charset="0"/>
              </a:rPr>
              <a:t>Any med dispensed in an Rx vial or Rx bottle</a:t>
            </a:r>
          </a:p>
          <a:p>
            <a:pPr lvl="1"/>
            <a:r>
              <a:rPr lang="en-US" sz="2400" dirty="0">
                <a:latin typeface="Times New Roman" panose="02020603050405020304" pitchFamily="18" charset="0"/>
                <a:cs typeface="Times New Roman" panose="02020603050405020304" pitchFamily="18" charset="0"/>
              </a:rPr>
              <a:t>Items with tamper seals that are no longer intact</a:t>
            </a:r>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22</a:t>
            </a:fld>
            <a:endParaRPr lang="en-US"/>
          </a:p>
        </p:txBody>
      </p:sp>
    </p:spTree>
    <p:extLst>
      <p:ext uri="{BB962C8B-B14F-4D97-AF65-F5344CB8AC3E}">
        <p14:creationId xmlns:p14="http://schemas.microsoft.com/office/powerpoint/2010/main" val="4058480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28650" y="501649"/>
            <a:ext cx="7886700" cy="1325563"/>
          </a:xfrm>
        </p:spPr>
        <p:txBody>
          <a:bodyPr>
            <a:normAutofit/>
          </a:bodyPr>
          <a:lstStyle/>
          <a:p>
            <a:pPr algn="ctr"/>
            <a:r>
              <a:rPr lang="en-US" sz="4400" dirty="0">
                <a:latin typeface="Times New Roman" panose="02020603050405020304" pitchFamily="18" charset="0"/>
                <a:cs typeface="Times New Roman" panose="02020603050405020304" pitchFamily="18" charset="0"/>
              </a:rPr>
              <a:t>IV MEDICATIONS</a:t>
            </a:r>
          </a:p>
        </p:txBody>
      </p:sp>
      <p:sp>
        <p:nvSpPr>
          <p:cNvPr id="2" name="Content Placeholder 1"/>
          <p:cNvSpPr>
            <a:spLocks noGrp="1"/>
          </p:cNvSpPr>
          <p:nvPr>
            <p:ph idx="1"/>
          </p:nvPr>
        </p:nvSpPr>
        <p:spPr>
          <a:xfrm>
            <a:off x="457200" y="2012951"/>
            <a:ext cx="8229600" cy="4343400"/>
          </a:xfrm>
        </p:spPr>
        <p:txBody>
          <a:bodyPr>
            <a:normAutofit fontScale="92500" lnSpcReduction="20000"/>
          </a:bodyPr>
          <a:lstStyle/>
          <a:p>
            <a:r>
              <a:rPr lang="en-US" sz="3300" dirty="0">
                <a:latin typeface="Times New Roman" panose="02020603050405020304" pitchFamily="18" charset="0"/>
                <a:cs typeface="Times New Roman" panose="02020603050405020304" pitchFamily="18" charset="0"/>
              </a:rPr>
              <a:t>IV Meds are mixed as ordered for your resident and </a:t>
            </a:r>
            <a:r>
              <a:rPr lang="en-US" sz="3300" b="1" dirty="0">
                <a:latin typeface="Times New Roman" panose="02020603050405020304" pitchFamily="18" charset="0"/>
                <a:cs typeface="Times New Roman" panose="02020603050405020304" pitchFamily="18" charset="0"/>
              </a:rPr>
              <a:t>CAN NOT be returned. </a:t>
            </a:r>
          </a:p>
          <a:p>
            <a:pPr marL="109728" indent="0">
              <a:buNone/>
            </a:pPr>
            <a:endParaRPr lang="en-US" sz="1600" dirty="0">
              <a:latin typeface="Times New Roman" panose="02020603050405020304" pitchFamily="18" charset="0"/>
              <a:cs typeface="Times New Roman" panose="02020603050405020304" pitchFamily="18" charset="0"/>
            </a:endParaRPr>
          </a:p>
          <a:p>
            <a:r>
              <a:rPr lang="en-US" sz="3300" dirty="0">
                <a:latin typeface="Times New Roman" panose="02020603050405020304" pitchFamily="18" charset="0"/>
                <a:cs typeface="Times New Roman" panose="02020603050405020304" pitchFamily="18" charset="0"/>
              </a:rPr>
              <a:t>Due to the expense of IV medications, fluids and supplies are sent on a 3 to 5 day schedule.  </a:t>
            </a:r>
          </a:p>
          <a:p>
            <a:endParaRPr lang="en-US" sz="1600" dirty="0">
              <a:latin typeface="Times New Roman" panose="02020603050405020304" pitchFamily="18" charset="0"/>
              <a:cs typeface="Times New Roman" panose="02020603050405020304" pitchFamily="18" charset="0"/>
            </a:endParaRPr>
          </a:p>
          <a:p>
            <a:r>
              <a:rPr lang="en-US" sz="3300" dirty="0">
                <a:latin typeface="Times New Roman" panose="02020603050405020304" pitchFamily="18" charset="0"/>
                <a:cs typeface="Times New Roman" panose="02020603050405020304" pitchFamily="18" charset="0"/>
              </a:rPr>
              <a:t>You will receive a fax or call when it is time to refill, asking if you want more supplies and/or if there are any changes.  </a:t>
            </a:r>
          </a:p>
          <a:p>
            <a:endParaRPr lang="en-US" sz="1600" u="sng" dirty="0">
              <a:latin typeface="Times New Roman" panose="02020603050405020304" pitchFamily="18" charset="0"/>
              <a:cs typeface="Times New Roman" panose="02020603050405020304" pitchFamily="18" charset="0"/>
            </a:endParaRPr>
          </a:p>
          <a:p>
            <a:r>
              <a:rPr lang="en-US" sz="3300" u="sng" dirty="0">
                <a:latin typeface="Times New Roman" panose="02020603050405020304" pitchFamily="18" charset="0"/>
                <a:cs typeface="Times New Roman" panose="02020603050405020304" pitchFamily="18" charset="0"/>
              </a:rPr>
              <a:t>If facility does not reply, the pharmacy will not send the refill. </a:t>
            </a:r>
          </a:p>
          <a:p>
            <a:pPr marL="109728" indent="0">
              <a:buNone/>
            </a:pPr>
            <a:endParaRPr lang="en-US" sz="3300"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23</a:t>
            </a:fld>
            <a:endParaRPr lang="en-US"/>
          </a:p>
        </p:txBody>
      </p:sp>
    </p:spTree>
    <p:extLst>
      <p:ext uri="{BB962C8B-B14F-4D97-AF65-F5344CB8AC3E}">
        <p14:creationId xmlns:p14="http://schemas.microsoft.com/office/powerpoint/2010/main" val="3270919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868362"/>
          </a:xfrm>
        </p:spPr>
        <p:txBody>
          <a:bodyPr>
            <a:normAutofit/>
          </a:bodyPr>
          <a:lstStyle/>
          <a:p>
            <a:pPr algn="ctr"/>
            <a:r>
              <a:rPr lang="en-US" sz="4400" dirty="0">
                <a:latin typeface="Times New Roman" panose="02020603050405020304" pitchFamily="18" charset="0"/>
                <a:cs typeface="Times New Roman" panose="02020603050405020304" pitchFamily="18" charset="0"/>
              </a:rPr>
              <a:t>REPORTING AN ERROR</a:t>
            </a:r>
          </a:p>
        </p:txBody>
      </p:sp>
      <p:sp>
        <p:nvSpPr>
          <p:cNvPr id="2" name="Content Placeholder 1"/>
          <p:cNvSpPr>
            <a:spLocks noGrp="1"/>
          </p:cNvSpPr>
          <p:nvPr>
            <p:ph idx="1"/>
          </p:nvPr>
        </p:nvSpPr>
        <p:spPr>
          <a:xfrm>
            <a:off x="342900" y="1339660"/>
            <a:ext cx="8458200" cy="5016691"/>
          </a:xfrm>
        </p:spPr>
        <p:txBody>
          <a:bodyPr>
            <a:normAutofit fontScale="85000" lnSpcReduction="10000"/>
          </a:bodyPr>
          <a:lstStyle/>
          <a:p>
            <a:pPr marL="457200" lvl="0" indent="-457200">
              <a:lnSpc>
                <a:spcPct val="115000"/>
              </a:lnSpc>
              <a:spcBef>
                <a:spcPts val="0"/>
              </a:spcBef>
              <a:buFont typeface="Wingdings" panose="05000000000000000000" pitchFamily="2" charset="2"/>
              <a:buChar char="Ø"/>
            </a:pPr>
            <a:r>
              <a:rPr lang="en-US" sz="2900" dirty="0">
                <a:latin typeface="Times New Roman" panose="02020603050405020304" pitchFamily="18" charset="0"/>
                <a:ea typeface="Times New Roman"/>
                <a:cs typeface="Times New Roman" panose="02020603050405020304" pitchFamily="18" charset="0"/>
              </a:rPr>
              <a:t>If you receive incorrect medications, label or </a:t>
            </a:r>
            <a:r>
              <a:rPr lang="en-US" sz="2900" dirty="0" err="1">
                <a:latin typeface="Times New Roman" panose="02020603050405020304" pitchFamily="18" charset="0"/>
                <a:ea typeface="Times New Roman"/>
                <a:cs typeface="Times New Roman" panose="02020603050405020304" pitchFamily="18" charset="0"/>
              </a:rPr>
              <a:t>mis</a:t>
            </a:r>
            <a:r>
              <a:rPr lang="en-US" sz="2900" dirty="0">
                <a:latin typeface="Times New Roman" panose="02020603050405020304" pitchFamily="18" charset="0"/>
                <a:ea typeface="Times New Roman"/>
                <a:cs typeface="Times New Roman" panose="02020603050405020304" pitchFamily="18" charset="0"/>
              </a:rPr>
              <a:t>-packed cards, please contact the pharmacy immediately for replacement.</a:t>
            </a:r>
          </a:p>
          <a:p>
            <a:pPr marL="0" lvl="0" indent="0">
              <a:lnSpc>
                <a:spcPct val="115000"/>
              </a:lnSpc>
              <a:spcBef>
                <a:spcPts val="0"/>
              </a:spcBef>
              <a:buNone/>
            </a:pPr>
            <a:endParaRPr lang="en-US" sz="900" dirty="0">
              <a:latin typeface="Times New Roman" panose="02020603050405020304" pitchFamily="18" charset="0"/>
              <a:ea typeface="Times New Roman"/>
              <a:cs typeface="Times New Roman" panose="02020603050405020304" pitchFamily="18" charset="0"/>
            </a:endParaRPr>
          </a:p>
          <a:p>
            <a:pPr marL="457200" lvl="0" indent="-457200">
              <a:lnSpc>
                <a:spcPct val="115000"/>
              </a:lnSpc>
              <a:spcBef>
                <a:spcPts val="0"/>
              </a:spcBef>
              <a:buFont typeface="Wingdings" panose="05000000000000000000" pitchFamily="2" charset="2"/>
              <a:buChar char="Ø"/>
            </a:pPr>
            <a:r>
              <a:rPr lang="en-US" sz="2900" dirty="0">
                <a:latin typeface="Times New Roman" panose="02020603050405020304" pitchFamily="18" charset="0"/>
                <a:ea typeface="Times New Roman"/>
                <a:cs typeface="Times New Roman" panose="02020603050405020304" pitchFamily="18" charset="0"/>
              </a:rPr>
              <a:t>If an order doesn’t arrive when expected, call the pharmacy.  Don’t allow the resident to miss a dose.</a:t>
            </a:r>
          </a:p>
          <a:p>
            <a:pPr marL="0" lvl="0" indent="0">
              <a:lnSpc>
                <a:spcPct val="115000"/>
              </a:lnSpc>
              <a:spcBef>
                <a:spcPts val="0"/>
              </a:spcBef>
              <a:buNone/>
            </a:pPr>
            <a:endParaRPr lang="en-US" sz="900" dirty="0">
              <a:latin typeface="Times New Roman" panose="02020603050405020304" pitchFamily="18" charset="0"/>
              <a:ea typeface="Times New Roman"/>
              <a:cs typeface="Times New Roman" panose="02020603050405020304" pitchFamily="18" charset="0"/>
            </a:endParaRPr>
          </a:p>
          <a:p>
            <a:pPr marL="457200" lvl="0" indent="-457200">
              <a:lnSpc>
                <a:spcPct val="115000"/>
              </a:lnSpc>
              <a:spcBef>
                <a:spcPts val="0"/>
              </a:spcBef>
              <a:buFont typeface="Wingdings" panose="05000000000000000000" pitchFamily="2" charset="2"/>
              <a:buChar char="Ø"/>
            </a:pPr>
            <a:r>
              <a:rPr lang="en-US" sz="2900" dirty="0">
                <a:latin typeface="Times New Roman" panose="02020603050405020304" pitchFamily="18" charset="0"/>
                <a:ea typeface="Times New Roman"/>
                <a:cs typeface="Times New Roman" panose="02020603050405020304" pitchFamily="18" charset="0"/>
              </a:rPr>
              <a:t>If you are having ongoing service issues with the pharmacy, call Shenee Gilbert or Tatia Irwin with details of the issues.  </a:t>
            </a:r>
          </a:p>
          <a:p>
            <a:pPr marL="457200" lvl="0" indent="-457200">
              <a:lnSpc>
                <a:spcPct val="115000"/>
              </a:lnSpc>
              <a:spcBef>
                <a:spcPts val="0"/>
              </a:spcBef>
              <a:buFont typeface="Wingdings" panose="05000000000000000000" pitchFamily="2" charset="2"/>
              <a:buChar char="Ø"/>
            </a:pPr>
            <a:endParaRPr lang="en-US" sz="900" dirty="0">
              <a:latin typeface="Times New Roman" panose="02020603050405020304" pitchFamily="18" charset="0"/>
              <a:ea typeface="Times New Roman"/>
              <a:cs typeface="Times New Roman" panose="02020603050405020304" pitchFamily="18" charset="0"/>
            </a:endParaRPr>
          </a:p>
          <a:p>
            <a:pPr marL="457200" lvl="0" indent="-457200">
              <a:lnSpc>
                <a:spcPct val="115000"/>
              </a:lnSpc>
              <a:spcBef>
                <a:spcPts val="0"/>
              </a:spcBef>
              <a:buFont typeface="Wingdings" panose="05000000000000000000" pitchFamily="2" charset="2"/>
              <a:buChar char="Ø"/>
            </a:pPr>
            <a:r>
              <a:rPr lang="en-US" sz="2900" dirty="0">
                <a:latin typeface="Times New Roman" panose="02020603050405020304" pitchFamily="18" charset="0"/>
                <a:ea typeface="Times New Roman"/>
                <a:cs typeface="Times New Roman" panose="02020603050405020304" pitchFamily="18" charset="0"/>
              </a:rPr>
              <a:t>In order for us to research the problem we need to know the name of the resident, the medication, date and time ASAP.  </a:t>
            </a:r>
          </a:p>
          <a:p>
            <a:pPr marL="0" lvl="0" indent="0">
              <a:lnSpc>
                <a:spcPct val="115000"/>
              </a:lnSpc>
              <a:spcBef>
                <a:spcPts val="0"/>
              </a:spcBef>
              <a:buNone/>
            </a:pPr>
            <a:endParaRPr lang="en-US" sz="900" dirty="0">
              <a:latin typeface="Times New Roman" panose="02020603050405020304" pitchFamily="18" charset="0"/>
              <a:ea typeface="Times New Roman"/>
              <a:cs typeface="Times New Roman" panose="02020603050405020304" pitchFamily="18" charset="0"/>
            </a:endParaRPr>
          </a:p>
          <a:p>
            <a:pPr marL="457200" lvl="0" indent="-457200">
              <a:lnSpc>
                <a:spcPct val="115000"/>
              </a:lnSpc>
              <a:spcBef>
                <a:spcPts val="0"/>
              </a:spcBef>
              <a:buFont typeface="Wingdings" panose="05000000000000000000" pitchFamily="2" charset="2"/>
              <a:buChar char="Ø"/>
            </a:pPr>
            <a:r>
              <a:rPr lang="en-US" sz="2900" dirty="0">
                <a:latin typeface="Times New Roman" panose="02020603050405020304" pitchFamily="18" charset="0"/>
                <a:ea typeface="Times New Roman"/>
                <a:cs typeface="Times New Roman" panose="02020603050405020304" pitchFamily="18" charset="0"/>
              </a:rPr>
              <a:t>Again, don’t wait to reach out to us if you have a problem.  We can’t fix it if we don’t know about it.</a:t>
            </a:r>
            <a:endParaRPr lang="en-US" sz="2900" dirty="0">
              <a:effectLst/>
              <a:latin typeface="Times New Roman" panose="02020603050405020304" pitchFamily="18" charset="0"/>
              <a:ea typeface="Times New Roman"/>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23237D7-AF0B-4DCC-AE10-57D4970BBA91}" type="slidenum">
              <a:rPr lang="en-US" smtClean="0"/>
              <a:t>24</a:t>
            </a:fld>
            <a:endParaRPr lang="en-US"/>
          </a:p>
        </p:txBody>
      </p:sp>
    </p:spTree>
    <p:extLst>
      <p:ext uri="{BB962C8B-B14F-4D97-AF65-F5344CB8AC3E}">
        <p14:creationId xmlns:p14="http://schemas.microsoft.com/office/powerpoint/2010/main" val="2303404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748"/>
            <a:ext cx="8229600" cy="529652"/>
          </a:xfrm>
        </p:spPr>
        <p:txBody>
          <a:bodyPr>
            <a:normAutofit/>
          </a:bodyPr>
          <a:lstStyle/>
          <a:p>
            <a:pPr algn="ctr"/>
            <a:r>
              <a:rPr lang="en-US" sz="2800" dirty="0">
                <a:solidFill>
                  <a:srgbClr val="0070C0"/>
                </a:solidFill>
                <a:latin typeface="Times New Roman" panose="02020603050405020304" pitchFamily="18" charset="0"/>
                <a:cs typeface="Times New Roman" panose="02020603050405020304" pitchFamily="18" charset="0"/>
              </a:rPr>
              <a:t>PHARMACY CONTACTS</a:t>
            </a:r>
          </a:p>
        </p:txBody>
      </p:sp>
      <p:sp>
        <p:nvSpPr>
          <p:cNvPr id="2" name="Content Placeholder 1"/>
          <p:cNvSpPr>
            <a:spLocks noGrp="1"/>
          </p:cNvSpPr>
          <p:nvPr>
            <p:ph idx="1"/>
          </p:nvPr>
        </p:nvSpPr>
        <p:spPr>
          <a:xfrm>
            <a:off x="723900" y="533400"/>
            <a:ext cx="7696200" cy="6515100"/>
          </a:xfrm>
        </p:spPr>
        <p:txBody>
          <a:bodyPr>
            <a:normAutofit fontScale="40000" lnSpcReduction="20000"/>
          </a:bodyPr>
          <a:lstStyle/>
          <a:p>
            <a:pPr marL="0" lvl="0" indent="0" algn="ctr">
              <a:buNone/>
            </a:pPr>
            <a:r>
              <a:rPr lang="en-US" sz="4000" dirty="0">
                <a:latin typeface="Times New Roman" panose="02020603050405020304" pitchFamily="18" charset="0"/>
                <a:cs typeface="Times New Roman" panose="02020603050405020304" pitchFamily="18" charset="0"/>
              </a:rPr>
              <a:t>TATIA IRWIN, SENIOR ACCOUNT EXECUTIVE</a:t>
            </a:r>
          </a:p>
          <a:p>
            <a:pPr marL="0" lvl="0" indent="0" algn="ctr">
              <a:buNone/>
            </a:pPr>
            <a:r>
              <a:rPr lang="en-US" sz="4000" dirty="0">
                <a:latin typeface="Times New Roman" panose="02020603050405020304" pitchFamily="18" charset="0"/>
                <a:cs typeface="Times New Roman" panose="02020603050405020304" pitchFamily="18" charset="0"/>
              </a:rPr>
              <a:t>479-280-8440  Mobile     </a:t>
            </a:r>
            <a:r>
              <a:rPr lang="en-US" sz="4000" dirty="0">
                <a:latin typeface="Times New Roman" panose="02020603050405020304" pitchFamily="18" charset="0"/>
                <a:cs typeface="Times New Roman" panose="02020603050405020304" pitchFamily="18" charset="0"/>
                <a:hlinkClick r:id="rId2"/>
              </a:rPr>
              <a:t>tirwin@ppcsherwood.com</a:t>
            </a:r>
            <a:endParaRPr lang="en-US" sz="4000" dirty="0">
              <a:latin typeface="Times New Roman" panose="02020603050405020304" pitchFamily="18" charset="0"/>
              <a:cs typeface="Times New Roman" panose="02020603050405020304" pitchFamily="18" charset="0"/>
            </a:endParaRPr>
          </a:p>
          <a:p>
            <a:pPr marL="109728" indent="0" algn="ctr">
              <a:buNone/>
            </a:pPr>
            <a:r>
              <a:rPr lang="en-US" sz="4000" dirty="0">
                <a:latin typeface="Times New Roman" panose="02020603050405020304" pitchFamily="18" charset="0"/>
                <a:cs typeface="Times New Roman" panose="02020603050405020304" pitchFamily="18" charset="0"/>
              </a:rPr>
              <a:t> </a:t>
            </a:r>
          </a:p>
          <a:p>
            <a:pPr marL="0" lvl="0" indent="0" algn="ctr">
              <a:buNone/>
            </a:pPr>
            <a:r>
              <a:rPr lang="en-US" sz="4000" dirty="0">
                <a:latin typeface="Times New Roman" panose="02020603050405020304" pitchFamily="18" charset="0"/>
                <a:cs typeface="Times New Roman" panose="02020603050405020304" pitchFamily="18" charset="0"/>
              </a:rPr>
              <a:t>SHENEE GILBERT, PHARMACY  NURSE CONSULTANT</a:t>
            </a:r>
          </a:p>
          <a:p>
            <a:pPr marL="0" lvl="0" indent="0" algn="ctr">
              <a:buNone/>
            </a:pPr>
            <a:r>
              <a:rPr lang="en-US" sz="4000" dirty="0">
                <a:latin typeface="Times New Roman" panose="02020603050405020304" pitchFamily="18" charset="0"/>
                <a:cs typeface="Times New Roman" panose="02020603050405020304" pitchFamily="18" charset="0"/>
              </a:rPr>
              <a:t>501-581-2932  Mobile     </a:t>
            </a:r>
            <a:r>
              <a:rPr lang="en-US" sz="4000" dirty="0">
                <a:latin typeface="Times New Roman" panose="02020603050405020304" pitchFamily="18" charset="0"/>
                <a:cs typeface="Times New Roman" panose="02020603050405020304" pitchFamily="18" charset="0"/>
                <a:hlinkClick r:id="rId3"/>
              </a:rPr>
              <a:t>sgilbert@ppcsherwood.com</a:t>
            </a:r>
            <a:endParaRPr lang="en-US" sz="4000" dirty="0">
              <a:latin typeface="Times New Roman" panose="02020603050405020304" pitchFamily="18" charset="0"/>
              <a:cs typeface="Times New Roman" panose="02020603050405020304" pitchFamily="18" charset="0"/>
            </a:endParaRPr>
          </a:p>
          <a:p>
            <a:pPr marL="0" lvl="0" indent="0" algn="ctr">
              <a:buNone/>
            </a:pPr>
            <a:endParaRPr lang="en-US" sz="4000" dirty="0">
              <a:latin typeface="Times New Roman" panose="02020603050405020304" pitchFamily="18" charset="0"/>
              <a:cs typeface="Times New Roman" panose="02020603050405020304" pitchFamily="18" charset="0"/>
            </a:endParaRPr>
          </a:p>
          <a:p>
            <a:pPr marL="0" lvl="0" indent="0" algn="ctr">
              <a:buNone/>
            </a:pPr>
            <a:r>
              <a:rPr lang="en-US" sz="4000" dirty="0">
                <a:latin typeface="Times New Roman" panose="02020603050405020304" pitchFamily="18" charset="0"/>
                <a:cs typeface="Times New Roman" panose="02020603050405020304" pitchFamily="18" charset="0"/>
              </a:rPr>
              <a:t>MINDY FRAZIER, ACCOUNT EXECUTIVE</a:t>
            </a:r>
          </a:p>
          <a:p>
            <a:pPr marL="0" lvl="0" indent="0" algn="ctr">
              <a:buNone/>
            </a:pPr>
            <a:r>
              <a:rPr lang="en-US" sz="4000" dirty="0">
                <a:latin typeface="Times New Roman" panose="02020603050405020304" pitchFamily="18" charset="0"/>
                <a:cs typeface="Times New Roman" panose="02020603050405020304" pitchFamily="18" charset="0"/>
              </a:rPr>
              <a:t>479-422-8628  Mobile     </a:t>
            </a:r>
            <a:r>
              <a:rPr lang="en-US" sz="4000" dirty="0">
                <a:latin typeface="Times New Roman" panose="02020603050405020304" pitchFamily="18" charset="0"/>
                <a:cs typeface="Times New Roman" panose="02020603050405020304" pitchFamily="18" charset="0"/>
                <a:hlinkClick r:id="rId4"/>
              </a:rPr>
              <a:t>mfrazier@ppcsherwood.com</a:t>
            </a:r>
            <a:endParaRPr lang="en-US" sz="4000" dirty="0">
              <a:latin typeface="Times New Roman" panose="02020603050405020304" pitchFamily="18" charset="0"/>
              <a:cs typeface="Times New Roman" panose="02020603050405020304" pitchFamily="18" charset="0"/>
            </a:endParaRPr>
          </a:p>
          <a:p>
            <a:pPr marL="0" lvl="0" indent="0" algn="ctr">
              <a:buNone/>
            </a:pPr>
            <a:endParaRPr lang="en-US" sz="4000" dirty="0">
              <a:latin typeface="Times New Roman" panose="02020603050405020304" pitchFamily="18" charset="0"/>
              <a:cs typeface="Times New Roman" panose="02020603050405020304" pitchFamily="18" charset="0"/>
            </a:endParaRPr>
          </a:p>
          <a:p>
            <a:pPr marL="0" lvl="0" indent="0" algn="ctr">
              <a:buNone/>
            </a:pPr>
            <a:r>
              <a:rPr lang="en-US" sz="4000" dirty="0">
                <a:latin typeface="Times New Roman" panose="02020603050405020304" pitchFamily="18" charset="0"/>
                <a:cs typeface="Times New Roman" panose="02020603050405020304" pitchFamily="18" charset="0"/>
              </a:rPr>
              <a:t>AMANDA SCISSELL, PHARMACIST IN CHARGE, NLR</a:t>
            </a:r>
          </a:p>
          <a:p>
            <a:pPr marL="0" lvl="0" indent="0" algn="ctr">
              <a:buNone/>
            </a:pPr>
            <a:r>
              <a:rPr lang="en-US" sz="4000" dirty="0">
                <a:latin typeface="Times New Roman" panose="02020603050405020304" pitchFamily="18" charset="0"/>
                <a:cs typeface="Times New Roman" panose="02020603050405020304" pitchFamily="18" charset="0"/>
              </a:rPr>
              <a:t>501-992-1006  Office     </a:t>
            </a:r>
            <a:r>
              <a:rPr lang="en-US" sz="4000" dirty="0">
                <a:latin typeface="Times New Roman" panose="02020603050405020304" pitchFamily="18" charset="0"/>
                <a:cs typeface="Times New Roman" panose="02020603050405020304" pitchFamily="18" charset="0"/>
                <a:hlinkClick r:id="rId5"/>
              </a:rPr>
              <a:t>ascissell@ppcsherwood.com</a:t>
            </a:r>
            <a:endParaRPr lang="en-US" sz="4000" dirty="0">
              <a:latin typeface="Times New Roman" panose="02020603050405020304" pitchFamily="18" charset="0"/>
              <a:cs typeface="Times New Roman" panose="02020603050405020304" pitchFamily="18" charset="0"/>
            </a:endParaRPr>
          </a:p>
          <a:p>
            <a:pPr marL="0" lvl="0" indent="0" algn="ctr">
              <a:buNone/>
            </a:pPr>
            <a:endParaRPr lang="en-US" sz="4000" dirty="0">
              <a:latin typeface="Times New Roman" panose="02020603050405020304" pitchFamily="18" charset="0"/>
              <a:cs typeface="Times New Roman" panose="02020603050405020304" pitchFamily="18" charset="0"/>
            </a:endParaRPr>
          </a:p>
          <a:p>
            <a:pPr marL="0" lvl="0" indent="0" algn="ctr">
              <a:buNone/>
            </a:pPr>
            <a:r>
              <a:rPr lang="en-US" sz="4000" dirty="0">
                <a:latin typeface="Times New Roman" panose="02020603050405020304" pitchFamily="18" charset="0"/>
                <a:cs typeface="Times New Roman" panose="02020603050405020304" pitchFamily="18" charset="0"/>
              </a:rPr>
              <a:t>CALEB FOSHEE, PHARMACIST IN CHARGE, SPD</a:t>
            </a:r>
          </a:p>
          <a:p>
            <a:pPr marL="0" lvl="0" indent="0" algn="ctr">
              <a:buNone/>
            </a:pPr>
            <a:r>
              <a:rPr lang="en-US" sz="4000" dirty="0">
                <a:latin typeface="Times New Roman" panose="02020603050405020304" pitchFamily="18" charset="0"/>
                <a:cs typeface="Times New Roman" panose="02020603050405020304" pitchFamily="18" charset="0"/>
              </a:rPr>
              <a:t>479-927-6100  Office     </a:t>
            </a:r>
            <a:r>
              <a:rPr lang="en-US" sz="4000" dirty="0">
                <a:latin typeface="Times New Roman" panose="02020603050405020304" pitchFamily="18" charset="0"/>
                <a:cs typeface="Times New Roman" panose="02020603050405020304" pitchFamily="18" charset="0"/>
                <a:hlinkClick r:id="rId6"/>
              </a:rPr>
              <a:t>cfoshee@ppcspringdale.com</a:t>
            </a:r>
            <a:endParaRPr lang="en-US" sz="4000" dirty="0">
              <a:latin typeface="Times New Roman" panose="02020603050405020304" pitchFamily="18" charset="0"/>
              <a:cs typeface="Times New Roman" panose="02020603050405020304" pitchFamily="18" charset="0"/>
            </a:endParaRPr>
          </a:p>
          <a:p>
            <a:pPr marL="0" lvl="0" indent="0" algn="ctr">
              <a:buNone/>
            </a:pPr>
            <a:endParaRPr lang="en-US" sz="4000" dirty="0">
              <a:latin typeface="Times New Roman" panose="02020603050405020304" pitchFamily="18" charset="0"/>
              <a:cs typeface="Times New Roman" panose="02020603050405020304" pitchFamily="18" charset="0"/>
            </a:endParaRPr>
          </a:p>
          <a:p>
            <a:pPr marL="0" lvl="0" indent="0" algn="ctr">
              <a:buNone/>
            </a:pPr>
            <a:r>
              <a:rPr lang="en-US" sz="4000" dirty="0">
                <a:latin typeface="Times New Roman" panose="02020603050405020304" pitchFamily="18" charset="0"/>
                <a:cs typeface="Times New Roman" panose="02020603050405020304" pitchFamily="18" charset="0"/>
              </a:rPr>
              <a:t>LEAHA CALLES, BILLING SUPERVISOR    </a:t>
            </a:r>
          </a:p>
          <a:p>
            <a:pPr marL="0" lvl="0" indent="0" algn="ctr">
              <a:buNone/>
            </a:pPr>
            <a:r>
              <a:rPr lang="en-US" sz="4000" dirty="0">
                <a:latin typeface="Times New Roman" panose="02020603050405020304" pitchFamily="18" charset="0"/>
                <a:cs typeface="Times New Roman" panose="02020603050405020304" pitchFamily="18" charset="0"/>
              </a:rPr>
              <a:t>501-992-1006  Office      </a:t>
            </a:r>
            <a:r>
              <a:rPr lang="en-US" sz="4000" dirty="0">
                <a:latin typeface="Times New Roman" panose="02020603050405020304" pitchFamily="18" charset="0"/>
                <a:cs typeface="Times New Roman" panose="02020603050405020304" pitchFamily="18" charset="0"/>
                <a:hlinkClick r:id="rId7"/>
              </a:rPr>
              <a:t>lcalles@ppcsherwood.com</a:t>
            </a:r>
            <a:endParaRPr lang="en-US" sz="4000" dirty="0">
              <a:latin typeface="Times New Roman" panose="02020603050405020304" pitchFamily="18" charset="0"/>
              <a:cs typeface="Times New Roman" panose="02020603050405020304" pitchFamily="18" charset="0"/>
            </a:endParaRPr>
          </a:p>
          <a:p>
            <a:pPr marL="0" lvl="0" indent="0" algn="ctr">
              <a:buNone/>
            </a:pPr>
            <a:endParaRPr lang="en-US" sz="4000" dirty="0">
              <a:latin typeface="Times New Roman" panose="02020603050405020304" pitchFamily="18" charset="0"/>
              <a:cs typeface="Times New Roman" panose="02020603050405020304" pitchFamily="18" charset="0"/>
            </a:endParaRPr>
          </a:p>
          <a:p>
            <a:pPr marL="0" lvl="0" indent="0" algn="ctr">
              <a:buNone/>
            </a:pPr>
            <a:r>
              <a:rPr lang="en-US" sz="4000" dirty="0">
                <a:latin typeface="Times New Roman" panose="02020603050405020304" pitchFamily="18" charset="0"/>
                <a:cs typeface="Times New Roman" panose="02020603050405020304" pitchFamily="18" charset="0"/>
              </a:rPr>
              <a:t>TRAVIS EZELL, ASSISTANT DIRECTOR OF OPERATIONS</a:t>
            </a:r>
          </a:p>
          <a:p>
            <a:pPr marL="0" lvl="0" indent="0" algn="ctr">
              <a:buNone/>
            </a:pPr>
            <a:r>
              <a:rPr lang="en-US" sz="4000" dirty="0">
                <a:latin typeface="Times New Roman" panose="02020603050405020304" pitchFamily="18" charset="0"/>
                <a:cs typeface="Times New Roman" panose="02020603050405020304" pitchFamily="18" charset="0"/>
              </a:rPr>
              <a:t>870-405-7041  Mobile     </a:t>
            </a:r>
            <a:r>
              <a:rPr lang="en-US" sz="4000" dirty="0">
                <a:latin typeface="Times New Roman" panose="02020603050405020304" pitchFamily="18" charset="0"/>
                <a:cs typeface="Times New Roman" panose="02020603050405020304" pitchFamily="18" charset="0"/>
                <a:hlinkClick r:id="rId8"/>
              </a:rPr>
              <a:t>tezell@ppcsherwood.com</a:t>
            </a:r>
            <a:endParaRPr lang="en-US" sz="4000" dirty="0">
              <a:latin typeface="Times New Roman" panose="02020603050405020304" pitchFamily="18" charset="0"/>
              <a:cs typeface="Times New Roman" panose="02020603050405020304" pitchFamily="18" charset="0"/>
            </a:endParaRPr>
          </a:p>
          <a:p>
            <a:pPr marL="0" lvl="0" indent="0" algn="ctr">
              <a:buNone/>
            </a:pPr>
            <a:endParaRPr lang="en-US" sz="4000" dirty="0">
              <a:latin typeface="Times New Roman" panose="02020603050405020304" pitchFamily="18" charset="0"/>
              <a:cs typeface="Times New Roman" panose="02020603050405020304" pitchFamily="18" charset="0"/>
            </a:endParaRPr>
          </a:p>
          <a:p>
            <a:pPr marL="0" lvl="0" indent="0" algn="ctr">
              <a:buNone/>
            </a:pPr>
            <a:r>
              <a:rPr lang="en-US" sz="4000" dirty="0">
                <a:latin typeface="Times New Roman" panose="02020603050405020304" pitchFamily="18" charset="0"/>
                <a:cs typeface="Times New Roman" panose="02020603050405020304" pitchFamily="18" charset="0"/>
              </a:rPr>
              <a:t>RICHARD CHAPMAN, CHIEF OPERATING OFFICER</a:t>
            </a:r>
          </a:p>
          <a:p>
            <a:pPr marL="0" lvl="0" indent="0" algn="ctr">
              <a:buNone/>
            </a:pPr>
            <a:r>
              <a:rPr lang="en-US" sz="4000" dirty="0">
                <a:latin typeface="Times New Roman" panose="02020603050405020304" pitchFamily="18" charset="0"/>
                <a:cs typeface="Times New Roman" panose="02020603050405020304" pitchFamily="18" charset="0"/>
              </a:rPr>
              <a:t>501-813-5971  Mobile     </a:t>
            </a:r>
            <a:r>
              <a:rPr lang="en-US" sz="4000" dirty="0">
                <a:latin typeface="Times New Roman" panose="02020603050405020304" pitchFamily="18" charset="0"/>
                <a:cs typeface="Times New Roman" panose="02020603050405020304" pitchFamily="18" charset="0"/>
                <a:hlinkClick r:id="rId9"/>
              </a:rPr>
              <a:t>bsky57@aol.com</a:t>
            </a:r>
            <a:r>
              <a:rPr lang="en-US" sz="4000" dirty="0">
                <a:latin typeface="Times New Roman" panose="02020603050405020304" pitchFamily="18" charset="0"/>
                <a:cs typeface="Times New Roman" panose="02020603050405020304" pitchFamily="18" charset="0"/>
              </a:rPr>
              <a:t>   </a:t>
            </a:r>
          </a:p>
          <a:p>
            <a:pPr marL="0" lvl="0" indent="0" algn="ctr">
              <a:buNone/>
            </a:pPr>
            <a:endParaRPr lang="en-US" sz="3500" dirty="0">
              <a:latin typeface="Times New Roman" panose="02020603050405020304" pitchFamily="18" charset="0"/>
              <a:cs typeface="Times New Roman" panose="02020603050405020304" pitchFamily="18" charset="0"/>
            </a:endParaRPr>
          </a:p>
          <a:p>
            <a:pPr marL="109728" indent="0" algn="ctr">
              <a:buNone/>
            </a:pPr>
            <a:endParaRPr lang="en-US" sz="3500" dirty="0">
              <a:latin typeface="Times New Roman" panose="02020603050405020304" pitchFamily="18" charset="0"/>
              <a:cs typeface="Times New Roman" panose="02020603050405020304" pitchFamily="18" charset="0"/>
            </a:endParaRPr>
          </a:p>
          <a:p>
            <a:pPr marL="393192" lvl="1" indent="0" algn="ctr">
              <a:buNone/>
            </a:pPr>
            <a:endParaRPr lang="en-US" sz="3500" dirty="0">
              <a:latin typeface="Times New Roman" panose="02020603050405020304" pitchFamily="18" charset="0"/>
              <a:cs typeface="Times New Roman" panose="02020603050405020304" pitchFamily="18" charset="0"/>
            </a:endParaRPr>
          </a:p>
          <a:p>
            <a:pPr marL="109728" indent="0" algn="ctr">
              <a:buNone/>
            </a:pPr>
            <a:endParaRPr lang="en-US" sz="3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72606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533400"/>
          </a:xfrm>
        </p:spPr>
        <p:txBody>
          <a:bodyPr>
            <a:normAutofit/>
          </a:bodyPr>
          <a:lstStyle/>
          <a:p>
            <a:pPr algn="ctr"/>
            <a:r>
              <a:rPr lang="en-US" sz="2800" dirty="0">
                <a:latin typeface="Times New Roman" panose="02020603050405020304" pitchFamily="18" charset="0"/>
                <a:cs typeface="Times New Roman" panose="02020603050405020304" pitchFamily="18" charset="0"/>
              </a:rPr>
              <a:t>ORDER CUT OFF &amp; DELIVERY</a:t>
            </a:r>
          </a:p>
        </p:txBody>
      </p:sp>
      <p:sp>
        <p:nvSpPr>
          <p:cNvPr id="2" name="Content Placeholder 1"/>
          <p:cNvSpPr>
            <a:spLocks noGrp="1"/>
          </p:cNvSpPr>
          <p:nvPr>
            <p:ph idx="1"/>
          </p:nvPr>
        </p:nvSpPr>
        <p:spPr>
          <a:xfrm>
            <a:off x="0" y="3136878"/>
            <a:ext cx="9067800" cy="2950767"/>
          </a:xfrm>
        </p:spPr>
        <p:txBody>
          <a:bodyPr>
            <a:noAutofit/>
          </a:bodyPr>
          <a:lstStyle/>
          <a:p>
            <a:pPr lvl="1">
              <a:buFont typeface="Wingdings" panose="05000000000000000000" pitchFamily="2" charset="2"/>
              <a:buChar char="Ø"/>
            </a:pPr>
            <a:r>
              <a:rPr lang="en-US" sz="1800" b="1" u="sng" dirty="0">
                <a:latin typeface="Times New Roman" panose="02020603050405020304" pitchFamily="18" charset="0"/>
                <a:cs typeface="Times New Roman" panose="02020603050405020304" pitchFamily="18" charset="0"/>
              </a:rPr>
              <a:t>SUNDAY: NO SCHEDULED DELIVERIES.</a:t>
            </a:r>
            <a:r>
              <a:rPr lang="en-US" sz="1800" b="1" dirty="0">
                <a:latin typeface="Times New Roman" panose="02020603050405020304" pitchFamily="18" charset="0"/>
                <a:cs typeface="Times New Roman" panose="02020603050405020304" pitchFamily="18" charset="0"/>
              </a:rPr>
              <a:t>  If you need medication on Sunday, </a:t>
            </a:r>
            <a:r>
              <a:rPr lang="en-US" sz="1800" b="1" u="sng" dirty="0">
                <a:latin typeface="Times New Roman" panose="02020603050405020304" pitchFamily="18" charset="0"/>
                <a:cs typeface="Times New Roman" panose="02020603050405020304" pitchFamily="18" charset="0"/>
              </a:rPr>
              <a:t>please call the pharmacy</a:t>
            </a:r>
            <a:r>
              <a:rPr lang="en-US" sz="1800" b="1" dirty="0">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endParaRPr lang="en-US" sz="800" b="1"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800" b="1" dirty="0">
                <a:latin typeface="Times New Roman" panose="02020603050405020304" pitchFamily="18" charset="0"/>
                <a:cs typeface="Times New Roman" panose="02020603050405020304" pitchFamily="18" charset="0"/>
              </a:rPr>
              <a:t>All </a:t>
            </a:r>
            <a:r>
              <a:rPr lang="en-US" sz="1800" b="1" u="sng" dirty="0">
                <a:latin typeface="Times New Roman" panose="02020603050405020304" pitchFamily="18" charset="0"/>
                <a:cs typeface="Times New Roman" panose="02020603050405020304" pitchFamily="18" charset="0"/>
              </a:rPr>
              <a:t>REFILLS</a:t>
            </a:r>
            <a:r>
              <a:rPr lang="en-US" sz="1800" b="1" dirty="0">
                <a:latin typeface="Times New Roman" panose="02020603050405020304" pitchFamily="18" charset="0"/>
                <a:cs typeface="Times New Roman" panose="02020603050405020304" pitchFamily="18" charset="0"/>
              </a:rPr>
              <a:t> are scheduled to come on the </a:t>
            </a:r>
            <a:r>
              <a:rPr lang="en-US" sz="1800" b="1" u="sng" dirty="0">
                <a:latin typeface="Times New Roman" panose="02020603050405020304" pitchFamily="18" charset="0"/>
                <a:cs typeface="Times New Roman" panose="02020603050405020304" pitchFamily="18" charset="0"/>
              </a:rPr>
              <a:t>SECOND</a:t>
            </a:r>
            <a:r>
              <a:rPr lang="en-US" sz="1800" b="1" dirty="0">
                <a:latin typeface="Times New Roman" panose="02020603050405020304" pitchFamily="18" charset="0"/>
                <a:cs typeface="Times New Roman" panose="02020603050405020304" pitchFamily="18" charset="0"/>
              </a:rPr>
              <a:t> delivery, (“night run”). Refills faxed </a:t>
            </a:r>
            <a:r>
              <a:rPr lang="en-US" sz="1800" b="1" u="sng" dirty="0">
                <a:latin typeface="Times New Roman" panose="02020603050405020304" pitchFamily="18" charset="0"/>
                <a:cs typeface="Times New Roman" panose="02020603050405020304" pitchFamily="18" charset="0"/>
              </a:rPr>
              <a:t>before</a:t>
            </a:r>
            <a:r>
              <a:rPr lang="en-US" sz="1800" b="1" dirty="0">
                <a:latin typeface="Times New Roman" panose="02020603050405020304" pitchFamily="18" charset="0"/>
                <a:cs typeface="Times New Roman" panose="02020603050405020304" pitchFamily="18" charset="0"/>
              </a:rPr>
              <a:t> NOON will arrive that </a:t>
            </a:r>
            <a:r>
              <a:rPr lang="en-US" sz="1800" b="1" u="sng" dirty="0">
                <a:latin typeface="Times New Roman" panose="02020603050405020304" pitchFamily="18" charset="0"/>
                <a:cs typeface="Times New Roman" panose="02020603050405020304" pitchFamily="18" charset="0"/>
              </a:rPr>
              <a:t>same day</a:t>
            </a:r>
            <a:r>
              <a:rPr lang="en-US" sz="1800" b="1" dirty="0">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endParaRPr lang="en-US" sz="800" b="1"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800" b="1" dirty="0">
                <a:latin typeface="Times New Roman" panose="02020603050405020304" pitchFamily="18" charset="0"/>
                <a:cs typeface="Times New Roman" panose="02020603050405020304" pitchFamily="18" charset="0"/>
              </a:rPr>
              <a:t>Any refill order that is </a:t>
            </a:r>
            <a:r>
              <a:rPr lang="en-US" b="1" dirty="0">
                <a:latin typeface="Times New Roman" panose="02020603050405020304" pitchFamily="18" charset="0"/>
                <a:cs typeface="Times New Roman" panose="02020603050405020304" pitchFamily="18" charset="0"/>
              </a:rPr>
              <a:t>sent</a:t>
            </a:r>
            <a:r>
              <a:rPr lang="en-US" sz="1800" b="1" dirty="0">
                <a:latin typeface="Times New Roman" panose="02020603050405020304" pitchFamily="18" charset="0"/>
                <a:cs typeface="Times New Roman" panose="02020603050405020304" pitchFamily="18" charset="0"/>
              </a:rPr>
              <a:t> </a:t>
            </a:r>
            <a:r>
              <a:rPr lang="en-US" sz="1800" b="1" u="sng" dirty="0">
                <a:latin typeface="Times New Roman" panose="02020603050405020304" pitchFamily="18" charset="0"/>
                <a:cs typeface="Times New Roman" panose="02020603050405020304" pitchFamily="18" charset="0"/>
              </a:rPr>
              <a:t>after</a:t>
            </a:r>
            <a:r>
              <a:rPr lang="en-US" sz="1800" b="1" dirty="0">
                <a:latin typeface="Times New Roman" panose="02020603050405020304" pitchFamily="18" charset="0"/>
                <a:cs typeface="Times New Roman" panose="02020603050405020304" pitchFamily="18" charset="0"/>
              </a:rPr>
              <a:t> NOON, M – F, will arrive the </a:t>
            </a:r>
            <a:r>
              <a:rPr lang="en-US" sz="1800" b="1" u="sng" dirty="0">
                <a:latin typeface="Times New Roman" panose="02020603050405020304" pitchFamily="18" charset="0"/>
                <a:cs typeface="Times New Roman" panose="02020603050405020304" pitchFamily="18" charset="0"/>
              </a:rPr>
              <a:t>following day </a:t>
            </a:r>
            <a:r>
              <a:rPr lang="en-US" sz="1800" b="1" dirty="0">
                <a:latin typeface="Times New Roman" panose="02020603050405020304" pitchFamily="18" charset="0"/>
                <a:cs typeface="Times New Roman" panose="02020603050405020304" pitchFamily="18" charset="0"/>
              </a:rPr>
              <a:t>on the </a:t>
            </a:r>
            <a:r>
              <a:rPr lang="en-US" sz="1800" b="1" u="sng" dirty="0">
                <a:latin typeface="Times New Roman" panose="02020603050405020304" pitchFamily="18" charset="0"/>
                <a:cs typeface="Times New Roman" panose="02020603050405020304" pitchFamily="18" charset="0"/>
              </a:rPr>
              <a:t>second delivery</a:t>
            </a:r>
            <a:r>
              <a:rPr lang="en-US" sz="1800" b="1" dirty="0">
                <a:latin typeface="Times New Roman" panose="02020603050405020304" pitchFamily="18" charset="0"/>
                <a:cs typeface="Times New Roman" panose="02020603050405020304" pitchFamily="18" charset="0"/>
              </a:rPr>
              <a:t>.</a:t>
            </a:r>
          </a:p>
          <a:p>
            <a:pPr lvl="1">
              <a:buFont typeface="Wingdings" panose="05000000000000000000" pitchFamily="2" charset="2"/>
              <a:buChar char="Ø"/>
            </a:pPr>
            <a:endParaRPr lang="en-US" sz="800" b="1"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n-US" sz="1800" b="1" dirty="0">
                <a:latin typeface="Times New Roman" panose="02020603050405020304" pitchFamily="18" charset="0"/>
                <a:cs typeface="Times New Roman" panose="02020603050405020304" pitchFamily="18" charset="0"/>
              </a:rPr>
              <a:t>Any refill order that is sent </a:t>
            </a:r>
            <a:r>
              <a:rPr lang="en-US" sz="1800" b="1" u="sng" dirty="0">
                <a:latin typeface="Times New Roman" panose="02020603050405020304" pitchFamily="18" charset="0"/>
                <a:cs typeface="Times New Roman" panose="02020603050405020304" pitchFamily="18" charset="0"/>
              </a:rPr>
              <a:t>after</a:t>
            </a:r>
            <a:r>
              <a:rPr lang="en-US" sz="1800" b="1" dirty="0">
                <a:latin typeface="Times New Roman" panose="02020603050405020304" pitchFamily="18" charset="0"/>
                <a:cs typeface="Times New Roman" panose="02020603050405020304" pitchFamily="18" charset="0"/>
              </a:rPr>
              <a:t> NOON on </a:t>
            </a:r>
            <a:r>
              <a:rPr lang="en-US" sz="1800" b="1" u="sng" dirty="0">
                <a:latin typeface="Times New Roman" panose="02020603050405020304" pitchFamily="18" charset="0"/>
                <a:cs typeface="Times New Roman" panose="02020603050405020304" pitchFamily="18" charset="0"/>
              </a:rPr>
              <a:t>SATURDAY</a:t>
            </a:r>
            <a:r>
              <a:rPr lang="en-US" sz="1800" b="1" dirty="0">
                <a:latin typeface="Times New Roman" panose="02020603050405020304" pitchFamily="18" charset="0"/>
                <a:cs typeface="Times New Roman" panose="02020603050405020304" pitchFamily="18" charset="0"/>
              </a:rPr>
              <a:t>,  will arrive the following </a:t>
            </a:r>
            <a:r>
              <a:rPr lang="en-US" sz="1800" b="1" u="sng" dirty="0">
                <a:latin typeface="Times New Roman" panose="02020603050405020304" pitchFamily="18" charset="0"/>
                <a:cs typeface="Times New Roman" panose="02020603050405020304" pitchFamily="18" charset="0"/>
              </a:rPr>
              <a:t>MONDAY</a:t>
            </a:r>
            <a:r>
              <a:rPr lang="en-US" sz="1800" b="1" dirty="0">
                <a:latin typeface="Times New Roman" panose="02020603050405020304" pitchFamily="18" charset="0"/>
                <a:cs typeface="Times New Roman" panose="02020603050405020304" pitchFamily="18" charset="0"/>
              </a:rPr>
              <a:t> with your regularly scheduled </a:t>
            </a:r>
            <a:r>
              <a:rPr lang="en-US" sz="1800" b="1" u="sng" dirty="0">
                <a:latin typeface="Times New Roman" panose="02020603050405020304" pitchFamily="18" charset="0"/>
                <a:cs typeface="Times New Roman" panose="02020603050405020304" pitchFamily="18" charset="0"/>
              </a:rPr>
              <a:t>2nd delivery</a:t>
            </a:r>
            <a:r>
              <a:rPr lang="en-US" sz="1800" b="1" dirty="0">
                <a:latin typeface="Times New Roman" panose="02020603050405020304" pitchFamily="18" charset="0"/>
                <a:cs typeface="Times New Roman" panose="02020603050405020304" pitchFamily="18" charset="0"/>
              </a:rPr>
              <a:t>.</a:t>
            </a:r>
          </a:p>
          <a:p>
            <a:pPr marL="393192" lvl="1" indent="0">
              <a:buNone/>
            </a:pPr>
            <a:r>
              <a:rPr lang="en-US" sz="2000" dirty="0"/>
              <a:t>	</a:t>
            </a:r>
          </a:p>
        </p:txBody>
      </p:sp>
      <p:sp>
        <p:nvSpPr>
          <p:cNvPr id="4" name="Slide Number Placeholder 3"/>
          <p:cNvSpPr>
            <a:spLocks noGrp="1"/>
          </p:cNvSpPr>
          <p:nvPr>
            <p:ph type="sldNum" sz="quarter" idx="12"/>
          </p:nvPr>
        </p:nvSpPr>
        <p:spPr/>
        <p:txBody>
          <a:bodyPr/>
          <a:lstStyle/>
          <a:p>
            <a:fld id="{623237D7-AF0B-4DCC-AE10-57D4970BBA91}" type="slidenum">
              <a:rPr lang="en-US" smtClean="0"/>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926837988"/>
              </p:ext>
            </p:extLst>
          </p:nvPr>
        </p:nvGraphicFramePr>
        <p:xfrm>
          <a:off x="457200" y="701040"/>
          <a:ext cx="8305800" cy="1584960"/>
        </p:xfrm>
        <a:graphic>
          <a:graphicData uri="http://schemas.openxmlformats.org/drawingml/2006/table">
            <a:tbl>
              <a:tblPr firstRow="1" bandRow="1">
                <a:tableStyleId>{5C22544A-7EE6-4342-B048-85BDC9FD1C3A}</a:tableStyleId>
              </a:tblPr>
              <a:tblGrid>
                <a:gridCol w="2768600">
                  <a:extLst>
                    <a:ext uri="{9D8B030D-6E8A-4147-A177-3AD203B41FA5}">
                      <a16:colId xmlns:a16="http://schemas.microsoft.com/office/drawing/2014/main" val="20000"/>
                    </a:ext>
                  </a:extLst>
                </a:gridCol>
                <a:gridCol w="29464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65760">
                <a:tc>
                  <a:txBody>
                    <a:bodyPr/>
                    <a:lstStyle/>
                    <a:p>
                      <a:r>
                        <a:rPr lang="en-US" sz="1600" dirty="0">
                          <a:latin typeface="Times New Roman" panose="02020603050405020304" pitchFamily="18" charset="0"/>
                          <a:cs typeface="Times New Roman" panose="02020603050405020304" pitchFamily="18" charset="0"/>
                        </a:rPr>
                        <a:t>DAY OF WEEK</a:t>
                      </a:r>
                    </a:p>
                    <a:p>
                      <a:r>
                        <a:rPr lang="en-US" sz="1600" dirty="0">
                          <a:solidFill>
                            <a:srgbClr val="FFFF00"/>
                          </a:solidFill>
                          <a:latin typeface="Times New Roman" panose="02020603050405020304" pitchFamily="18" charset="0"/>
                          <a:cs typeface="Times New Roman" panose="02020603050405020304" pitchFamily="18" charset="0"/>
                        </a:rPr>
                        <a:t>SCHEDULED</a:t>
                      </a:r>
                      <a:r>
                        <a:rPr lang="en-US" sz="1600" dirty="0">
                          <a:latin typeface="Times New Roman" panose="02020603050405020304" pitchFamily="18" charset="0"/>
                          <a:cs typeface="Times New Roman" panose="02020603050405020304" pitchFamily="18" charset="0"/>
                        </a:rPr>
                        <a:t> DELIVERIES</a:t>
                      </a:r>
                    </a:p>
                  </a:txBody>
                  <a:tcPr/>
                </a:tc>
                <a:tc>
                  <a:txBody>
                    <a:bodyPr/>
                    <a:lstStyle/>
                    <a:p>
                      <a:r>
                        <a:rPr lang="en-US" sz="1600" baseline="0" dirty="0">
                          <a:latin typeface="Times New Roman" panose="02020603050405020304" pitchFamily="18" charset="0"/>
                          <a:cs typeface="Times New Roman" panose="02020603050405020304" pitchFamily="18" charset="0"/>
                        </a:rPr>
                        <a:t>NEW ORDER </a:t>
                      </a:r>
                    </a:p>
                    <a:p>
                      <a:r>
                        <a:rPr lang="en-US" sz="1600" baseline="0" dirty="0">
                          <a:latin typeface="Times New Roman" panose="02020603050405020304" pitchFamily="18" charset="0"/>
                          <a:cs typeface="Times New Roman" panose="02020603050405020304" pitchFamily="18" charset="0"/>
                        </a:rPr>
                        <a:t>CUT OFF TIME</a:t>
                      </a:r>
                      <a:endParaRPr lang="en-US" sz="1600" dirty="0">
                        <a:latin typeface="Times New Roman" panose="02020603050405020304" pitchFamily="18" charset="0"/>
                        <a:cs typeface="Times New Roman" panose="02020603050405020304" pitchFamily="18" charset="0"/>
                      </a:endParaRPr>
                    </a:p>
                  </a:txBody>
                  <a:tcPr/>
                </a:tc>
                <a:tc>
                  <a:txBody>
                    <a:bodyPr/>
                    <a:lstStyle/>
                    <a:p>
                      <a:r>
                        <a:rPr lang="en-US" sz="1600" baseline="0" dirty="0">
                          <a:latin typeface="Times New Roman" panose="02020603050405020304" pitchFamily="18" charset="0"/>
                          <a:cs typeface="Times New Roman" panose="02020603050405020304" pitchFamily="18" charset="0"/>
                        </a:rPr>
                        <a:t>REFILL ORDER</a:t>
                      </a:r>
                    </a:p>
                    <a:p>
                      <a:r>
                        <a:rPr lang="en-US" sz="1600" baseline="0" dirty="0">
                          <a:latin typeface="Times New Roman" panose="02020603050405020304" pitchFamily="18" charset="0"/>
                          <a:cs typeface="Times New Roman" panose="02020603050405020304" pitchFamily="18" charset="0"/>
                        </a:rPr>
                        <a:t>CUT OFF TIME</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0"/>
                  </a:ext>
                </a:extLst>
              </a:tr>
              <a:tr h="472440">
                <a:tc>
                  <a:txBody>
                    <a:bodyPr/>
                    <a:lstStyle/>
                    <a:p>
                      <a:r>
                        <a:rPr lang="en-US" sz="1800" dirty="0">
                          <a:latin typeface="Times New Roman" panose="02020603050405020304" pitchFamily="18" charset="0"/>
                          <a:cs typeface="Times New Roman" panose="02020603050405020304" pitchFamily="18" charset="0"/>
                        </a:rPr>
                        <a:t>M – F</a:t>
                      </a:r>
                    </a:p>
                    <a:p>
                      <a:r>
                        <a:rPr lang="en-US" sz="1800" dirty="0">
                          <a:latin typeface="Times New Roman" panose="02020603050405020304" pitchFamily="18" charset="0"/>
                          <a:cs typeface="Times New Roman" panose="02020603050405020304" pitchFamily="18" charset="0"/>
                        </a:rPr>
                        <a:t>2 Daily Deliveries</a:t>
                      </a:r>
                    </a:p>
                  </a:txBody>
                  <a:tcPr/>
                </a:tc>
                <a:tc>
                  <a:txBody>
                    <a:bodyPr/>
                    <a:lstStyle/>
                    <a:p>
                      <a:r>
                        <a:rPr lang="en-US" sz="1800" dirty="0">
                          <a:latin typeface="Times New Roman" panose="02020603050405020304" pitchFamily="18" charset="0"/>
                          <a:cs typeface="Times New Roman" panose="02020603050405020304" pitchFamily="18" charset="0"/>
                        </a:rPr>
                        <a:t>1</a:t>
                      </a:r>
                      <a:r>
                        <a:rPr lang="en-US" sz="1800" baseline="30000" dirty="0">
                          <a:latin typeface="Times New Roman" panose="02020603050405020304" pitchFamily="18" charset="0"/>
                          <a:cs typeface="Times New Roman" panose="02020603050405020304" pitchFamily="18" charset="0"/>
                        </a:rPr>
                        <a:t>ST</a:t>
                      </a:r>
                      <a:r>
                        <a:rPr lang="en-US" sz="1800" baseline="0" dirty="0">
                          <a:latin typeface="Times New Roman" panose="02020603050405020304" pitchFamily="18" charset="0"/>
                          <a:cs typeface="Times New Roman" panose="02020603050405020304" pitchFamily="18" charset="0"/>
                        </a:rPr>
                        <a:t> Delivery     9am</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baseline="0" dirty="0">
                          <a:latin typeface="Times New Roman" panose="02020603050405020304" pitchFamily="18" charset="0"/>
                          <a:cs typeface="Times New Roman" panose="02020603050405020304" pitchFamily="18" charset="0"/>
                        </a:rPr>
                        <a:t>2</a:t>
                      </a:r>
                      <a:r>
                        <a:rPr lang="en-US" sz="1800" baseline="30000" dirty="0">
                          <a:latin typeface="Times New Roman" panose="02020603050405020304" pitchFamily="18" charset="0"/>
                          <a:cs typeface="Times New Roman" panose="02020603050405020304" pitchFamily="18" charset="0"/>
                        </a:rPr>
                        <a:t>nd</a:t>
                      </a:r>
                      <a:r>
                        <a:rPr lang="en-US" sz="1800" baseline="0" dirty="0">
                          <a:latin typeface="Times New Roman" panose="02020603050405020304" pitchFamily="18" charset="0"/>
                          <a:cs typeface="Times New Roman" panose="02020603050405020304" pitchFamily="18" charset="0"/>
                        </a:rPr>
                        <a:t> Delivery     5pm</a:t>
                      </a:r>
                      <a:endParaRPr lang="en-US" sz="1800" dirty="0">
                        <a:latin typeface="Times New Roman" panose="02020603050405020304" pitchFamily="18" charset="0"/>
                        <a:cs typeface="Times New Roman" panose="02020603050405020304" pitchFamily="18" charset="0"/>
                      </a:endParaRPr>
                    </a:p>
                  </a:txBody>
                  <a:tcPr/>
                </a:tc>
                <a:tc>
                  <a:txBody>
                    <a:bodyPr/>
                    <a:lstStyle/>
                    <a:p>
                      <a:r>
                        <a:rPr lang="en-US" sz="1800" dirty="0">
                          <a:latin typeface="Times New Roman" panose="02020603050405020304" pitchFamily="18" charset="0"/>
                          <a:cs typeface="Times New Roman" panose="02020603050405020304" pitchFamily="18" charset="0"/>
                        </a:rPr>
                        <a:t>NOON</a:t>
                      </a:r>
                    </a:p>
                  </a:txBody>
                  <a:tcPr/>
                </a:tc>
                <a:extLst>
                  <a:ext uri="{0D108BD9-81ED-4DB2-BD59-A6C34878D82A}">
                    <a16:rowId xmlns:a16="http://schemas.microsoft.com/office/drawing/2014/main" val="10001"/>
                  </a:ext>
                </a:extLst>
              </a:tr>
              <a:tr h="198121">
                <a:tc>
                  <a:txBody>
                    <a:bodyPr/>
                    <a:lstStyle/>
                    <a:p>
                      <a:r>
                        <a:rPr lang="en-US" sz="1800" dirty="0">
                          <a:latin typeface="Times New Roman" panose="02020603050405020304" pitchFamily="18" charset="0"/>
                          <a:cs typeface="Times New Roman" panose="02020603050405020304" pitchFamily="18" charset="0"/>
                        </a:rPr>
                        <a:t>SAT.- 1 Delivery</a:t>
                      </a:r>
                    </a:p>
                  </a:txBody>
                  <a:tcPr/>
                </a:tc>
                <a:tc>
                  <a:txBody>
                    <a:bodyPr/>
                    <a:lstStyle/>
                    <a:p>
                      <a:r>
                        <a:rPr lang="en-US" sz="1600" dirty="0">
                          <a:latin typeface="Times New Roman" panose="02020603050405020304" pitchFamily="18" charset="0"/>
                          <a:cs typeface="Times New Roman" panose="02020603050405020304" pitchFamily="18" charset="0"/>
                        </a:rPr>
                        <a:t>4 pm</a:t>
                      </a:r>
                    </a:p>
                  </a:txBody>
                  <a:tcPr/>
                </a:tc>
                <a:tc>
                  <a:txBody>
                    <a:bodyPr/>
                    <a:lstStyle/>
                    <a:p>
                      <a:r>
                        <a:rPr lang="en-US" sz="1800" dirty="0">
                          <a:latin typeface="Times New Roman" panose="02020603050405020304" pitchFamily="18" charset="0"/>
                          <a:cs typeface="Times New Roman" panose="02020603050405020304" pitchFamily="18" charset="0"/>
                        </a:rPr>
                        <a:t>NOON</a:t>
                      </a:r>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38100" y="2526773"/>
            <a:ext cx="9144000" cy="369332"/>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ALL STATS &amp; BACK UP ORDERS REQUIRE A PHONE CALL, NO EXCEPETIONS</a:t>
            </a:r>
            <a:r>
              <a:rPr lang="en-US" b="1" dirty="0">
                <a:latin typeface="Times New Roman" panose="02020603050405020304" pitchFamily="18" charset="0"/>
                <a:cs typeface="Times New Roman" panose="02020603050405020304" pitchFamily="18" charset="0"/>
              </a:rPr>
              <a:t>.  </a:t>
            </a:r>
          </a:p>
        </p:txBody>
      </p:sp>
      <p:sp>
        <p:nvSpPr>
          <p:cNvPr id="7" name="TextBox 6"/>
          <p:cNvSpPr txBox="1"/>
          <p:nvPr/>
        </p:nvSpPr>
        <p:spPr>
          <a:xfrm>
            <a:off x="457200" y="6002408"/>
            <a:ext cx="822960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If a STAT is no longer needed, please notify the pharmacy immediately.</a:t>
            </a:r>
          </a:p>
        </p:txBody>
      </p:sp>
    </p:spTree>
    <p:extLst>
      <p:ext uri="{BB962C8B-B14F-4D97-AF65-F5344CB8AC3E}">
        <p14:creationId xmlns:p14="http://schemas.microsoft.com/office/powerpoint/2010/main" val="2367750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 y="136524"/>
            <a:ext cx="8839200" cy="609600"/>
          </a:xfrm>
        </p:spPr>
        <p:txBody>
          <a:bodyPr>
            <a:noAutofit/>
          </a:bodyPr>
          <a:lstStyle/>
          <a:p>
            <a:pPr algn="ctr"/>
            <a:r>
              <a:rPr lang="en-US" sz="3600" dirty="0">
                <a:latin typeface="Times New Roman" panose="02020603050405020304" pitchFamily="18" charset="0"/>
                <a:cs typeface="Times New Roman" panose="02020603050405020304" pitchFamily="18" charset="0"/>
              </a:rPr>
              <a:t>PHARMACY DISPENSING STANDARDS</a:t>
            </a:r>
          </a:p>
        </p:txBody>
      </p:sp>
      <p:sp>
        <p:nvSpPr>
          <p:cNvPr id="2" name="Content Placeholder 1"/>
          <p:cNvSpPr>
            <a:spLocks noGrp="1"/>
          </p:cNvSpPr>
          <p:nvPr>
            <p:ph idx="1"/>
          </p:nvPr>
        </p:nvSpPr>
        <p:spPr>
          <a:xfrm>
            <a:off x="304800" y="746124"/>
            <a:ext cx="8534400" cy="5851526"/>
          </a:xfrm>
        </p:spPr>
        <p:txBody>
          <a:bodyPr>
            <a:normAutofit fontScale="62500" lnSpcReduction="20000"/>
          </a:bodyPr>
          <a:lstStyle/>
          <a:p>
            <a:pPr marL="109728" indent="0">
              <a:buNone/>
            </a:pPr>
            <a:r>
              <a:rPr lang="en-US" sz="2800" b="1" dirty="0">
                <a:latin typeface="Times New Roman" panose="02020603050405020304" pitchFamily="18" charset="0"/>
                <a:cs typeface="Times New Roman" panose="02020603050405020304" pitchFamily="18" charset="0"/>
              </a:rPr>
              <a:t>Medication Amounts: </a:t>
            </a:r>
            <a:r>
              <a:rPr lang="en-US" sz="2800" dirty="0">
                <a:latin typeface="Times New Roman" panose="02020603050405020304" pitchFamily="18" charset="0"/>
                <a:cs typeface="Times New Roman" panose="02020603050405020304" pitchFamily="18" charset="0"/>
              </a:rPr>
              <a:t>Pharmacy will fill certain orders for designated amounts.  Does not apply to short cycle drugs or Medicaid CII drugs.</a:t>
            </a:r>
          </a:p>
          <a:p>
            <a:pPr marL="109728" indent="0">
              <a:buNone/>
            </a:pPr>
            <a:endParaRPr lang="en-US" sz="1100" dirty="0">
              <a:latin typeface="Times New Roman" panose="02020603050405020304" pitchFamily="18" charset="0"/>
              <a:cs typeface="Times New Roman" panose="02020603050405020304" pitchFamily="18" charset="0"/>
            </a:endParaRPr>
          </a:p>
          <a:p>
            <a:pPr marL="109728" indent="0">
              <a:buNone/>
            </a:pPr>
            <a:r>
              <a:rPr lang="en-US" sz="2800" b="1" dirty="0">
                <a:latin typeface="Times New Roman" panose="02020603050405020304" pitchFamily="18" charset="0"/>
                <a:cs typeface="Times New Roman" panose="02020603050405020304" pitchFamily="18" charset="0"/>
              </a:rPr>
              <a:t>MCRA/Managed Care</a:t>
            </a:r>
          </a:p>
          <a:p>
            <a:r>
              <a:rPr lang="en-US" sz="2800" dirty="0">
                <a:latin typeface="Times New Roman" panose="02020603050405020304" pitchFamily="18" charset="0"/>
                <a:cs typeface="Times New Roman" panose="02020603050405020304" pitchFamily="18" charset="0"/>
              </a:rPr>
              <a:t>MED A – Seven (7) day supply per order</a:t>
            </a:r>
          </a:p>
          <a:p>
            <a:r>
              <a:rPr lang="en-US" sz="2800" dirty="0">
                <a:latin typeface="Times New Roman" panose="02020603050405020304" pitchFamily="18" charset="0"/>
                <a:cs typeface="Times New Roman" panose="02020603050405020304" pitchFamily="18" charset="0"/>
              </a:rPr>
              <a:t>PRN Meds – Fifteen (15) doses per order.</a:t>
            </a:r>
          </a:p>
          <a:p>
            <a:r>
              <a:rPr lang="en-US" sz="2800" dirty="0">
                <a:latin typeface="Times New Roman" panose="02020603050405020304" pitchFamily="18" charset="0"/>
                <a:cs typeface="Times New Roman" panose="02020603050405020304" pitchFamily="18" charset="0"/>
              </a:rPr>
              <a:t>CIII-V Meds – Thirty (30) doses per order</a:t>
            </a:r>
          </a:p>
          <a:p>
            <a:r>
              <a:rPr lang="en-US" sz="2800" dirty="0">
                <a:latin typeface="Times New Roman" panose="02020603050405020304" pitchFamily="18" charset="0"/>
                <a:cs typeface="Times New Roman" panose="02020603050405020304" pitchFamily="18" charset="0"/>
              </a:rPr>
              <a:t>CII Meds – Entire amount per order</a:t>
            </a:r>
            <a:r>
              <a:rPr lang="en-US" sz="2000" dirty="0">
                <a:latin typeface="Times New Roman" panose="02020603050405020304" pitchFamily="18" charset="0"/>
                <a:cs typeface="Times New Roman" panose="02020603050405020304" pitchFamily="18" charset="0"/>
              </a:rPr>
              <a:t>. </a:t>
            </a:r>
            <a:r>
              <a:rPr lang="en-US" sz="2600" dirty="0">
                <a:latin typeface="Times New Roman" panose="02020603050405020304" pitchFamily="18" charset="0"/>
                <a:cs typeface="Times New Roman" panose="02020603050405020304" pitchFamily="18" charset="0"/>
              </a:rPr>
              <a:t>(Reliance only)</a:t>
            </a:r>
          </a:p>
          <a:p>
            <a:pPr marL="109728" indent="0">
              <a:buNone/>
            </a:pPr>
            <a:endParaRPr lang="en-US" sz="1100" dirty="0">
              <a:latin typeface="Times New Roman" panose="02020603050405020304" pitchFamily="18" charset="0"/>
              <a:cs typeface="Times New Roman" panose="02020603050405020304" pitchFamily="18" charset="0"/>
            </a:endParaRPr>
          </a:p>
          <a:p>
            <a:pPr marL="109728" indent="0">
              <a:buNone/>
            </a:pPr>
            <a:r>
              <a:rPr lang="en-US" sz="3100" b="1" dirty="0">
                <a:latin typeface="Times New Roman" panose="02020603050405020304" pitchFamily="18" charset="0"/>
                <a:cs typeface="Times New Roman" panose="02020603050405020304" pitchFamily="18" charset="0"/>
              </a:rPr>
              <a:t>Long Term Care</a:t>
            </a:r>
          </a:p>
          <a:p>
            <a:r>
              <a:rPr lang="en-US" sz="3100" dirty="0">
                <a:latin typeface="Times New Roman" panose="02020603050405020304" pitchFamily="18" charset="0"/>
                <a:cs typeface="Times New Roman" panose="02020603050405020304" pitchFamily="18" charset="0"/>
              </a:rPr>
              <a:t>Routine Meds – A month’s supply per order</a:t>
            </a:r>
          </a:p>
          <a:p>
            <a:r>
              <a:rPr lang="en-US" sz="3100" dirty="0">
                <a:latin typeface="Times New Roman" panose="02020603050405020304" pitchFamily="18" charset="0"/>
                <a:cs typeface="Times New Roman" panose="02020603050405020304" pitchFamily="18" charset="0"/>
              </a:rPr>
              <a:t>PRN Meds – 30 doses per order</a:t>
            </a:r>
          </a:p>
          <a:p>
            <a:r>
              <a:rPr lang="en-US" sz="3100" dirty="0">
                <a:latin typeface="Times New Roman" panose="02020603050405020304" pitchFamily="18" charset="0"/>
                <a:cs typeface="Times New Roman" panose="02020603050405020304" pitchFamily="18" charset="0"/>
              </a:rPr>
              <a:t>CII – V Meds – 30 doses per order</a:t>
            </a:r>
          </a:p>
          <a:p>
            <a:pPr marL="109728" indent="0">
              <a:buNone/>
            </a:pPr>
            <a:endParaRPr lang="en-US" sz="1100" dirty="0">
              <a:latin typeface="Times New Roman" panose="02020603050405020304" pitchFamily="18" charset="0"/>
              <a:cs typeface="Times New Roman" panose="02020603050405020304" pitchFamily="18" charset="0"/>
            </a:endParaRPr>
          </a:p>
          <a:p>
            <a:r>
              <a:rPr lang="en-US" sz="3100" dirty="0">
                <a:latin typeface="Times New Roman" panose="02020603050405020304" pitchFamily="18" charset="0"/>
                <a:cs typeface="Times New Roman" panose="02020603050405020304" pitchFamily="18" charset="0"/>
              </a:rPr>
              <a:t>Controlled medications will be dispensed until the entire amount has been filled &amp;/or according to number of refills</a:t>
            </a:r>
            <a:r>
              <a:rPr lang="en-US" sz="2400" dirty="0">
                <a:latin typeface="Times New Roman" panose="02020603050405020304" pitchFamily="18" charset="0"/>
                <a:cs typeface="Times New Roman" panose="02020603050405020304" pitchFamily="18" charset="0"/>
              </a:rPr>
              <a:t>.  </a:t>
            </a:r>
          </a:p>
          <a:p>
            <a:pPr marL="109728" lvl="0" indent="0" algn="ctr">
              <a:buClr>
                <a:srgbClr val="0F6FC6"/>
              </a:buClr>
              <a:buNone/>
            </a:pPr>
            <a:endParaRPr lang="en-US" sz="1100" b="1" dirty="0">
              <a:solidFill>
                <a:prstClr val="black"/>
              </a:solidFill>
              <a:latin typeface="Times New Roman" panose="02020603050405020304" pitchFamily="18" charset="0"/>
              <a:cs typeface="Times New Roman" panose="02020603050405020304" pitchFamily="18" charset="0"/>
            </a:endParaRPr>
          </a:p>
          <a:p>
            <a:pPr marL="109728" indent="0">
              <a:buNone/>
            </a:pPr>
            <a:r>
              <a:rPr lang="en-US" sz="2900" b="1" dirty="0">
                <a:latin typeface="Times New Roman" panose="02020603050405020304" pitchFamily="18" charset="0"/>
                <a:cs typeface="Times New Roman" panose="02020603050405020304" pitchFamily="18" charset="0"/>
              </a:rPr>
              <a:t>Over The Counter &amp; House Stock Medications: </a:t>
            </a:r>
            <a:r>
              <a:rPr lang="en-US" sz="2900" dirty="0">
                <a:latin typeface="Times New Roman" panose="02020603050405020304" pitchFamily="18" charset="0"/>
                <a:cs typeface="Times New Roman" panose="02020603050405020304" pitchFamily="18" charset="0"/>
              </a:rPr>
              <a:t>Reliance gets OTCs from Heartland, CANC and SAS use Twin Med.</a:t>
            </a:r>
          </a:p>
          <a:p>
            <a:pPr marL="109728" indent="0">
              <a:buNone/>
            </a:pPr>
            <a:r>
              <a:rPr lang="en-US" sz="2900" dirty="0">
                <a:latin typeface="Times New Roman" panose="02020603050405020304" pitchFamily="18" charset="0"/>
                <a:cs typeface="Times New Roman" panose="02020603050405020304" pitchFamily="18" charset="0"/>
              </a:rPr>
              <a:t>Premier Pharmacy does not stock OTCs or House Stock meds.  If an OTC is requested by a designated approver, (Richard, </a:t>
            </a:r>
            <a:r>
              <a:rPr lang="en-US" sz="2900" dirty="0" err="1">
                <a:latin typeface="Times New Roman" panose="02020603050405020304" pitchFamily="18" charset="0"/>
                <a:cs typeface="Times New Roman" panose="02020603050405020304" pitchFamily="18" charset="0"/>
              </a:rPr>
              <a:t>Wincy</a:t>
            </a:r>
            <a:r>
              <a:rPr lang="en-US" sz="2900" dirty="0">
                <a:latin typeface="Times New Roman" panose="02020603050405020304" pitchFamily="18" charset="0"/>
                <a:cs typeface="Times New Roman" panose="02020603050405020304" pitchFamily="18" charset="0"/>
              </a:rPr>
              <a:t> or Vicky B. only for CANC), we will have to order it and it will take 2 – 3 days to deliver.  OTCs that are prescription strength and paid by insurance will automatically be sent.</a:t>
            </a:r>
          </a:p>
        </p:txBody>
      </p:sp>
      <p:sp>
        <p:nvSpPr>
          <p:cNvPr id="3" name="Slide Number Placeholder 2"/>
          <p:cNvSpPr>
            <a:spLocks noGrp="1"/>
          </p:cNvSpPr>
          <p:nvPr>
            <p:ph type="sldNum" sz="quarter" idx="12"/>
          </p:nvPr>
        </p:nvSpPr>
        <p:spPr/>
        <p:txBody>
          <a:bodyPr/>
          <a:lstStyle/>
          <a:p>
            <a:fld id="{623237D7-AF0B-4DCC-AE10-57D4970BBA91}" type="slidenum">
              <a:rPr lang="en-US" smtClean="0"/>
              <a:t>4</a:t>
            </a:fld>
            <a:endParaRPr lang="en-US"/>
          </a:p>
        </p:txBody>
      </p:sp>
    </p:spTree>
    <p:extLst>
      <p:ext uri="{BB962C8B-B14F-4D97-AF65-F5344CB8AC3E}">
        <p14:creationId xmlns:p14="http://schemas.microsoft.com/office/powerpoint/2010/main" val="1575690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7187" y="189693"/>
            <a:ext cx="8229600" cy="792162"/>
          </a:xfrm>
        </p:spPr>
        <p:txBody>
          <a:bodyPr>
            <a:normAutofit/>
          </a:bodyPr>
          <a:lstStyle/>
          <a:p>
            <a:pPr algn="ctr"/>
            <a:r>
              <a:rPr lang="en-US" sz="4000" dirty="0">
                <a:latin typeface="Times New Roman" panose="02020603050405020304" pitchFamily="18" charset="0"/>
                <a:cs typeface="Times New Roman" panose="02020603050405020304" pitchFamily="18" charset="0"/>
              </a:rPr>
              <a:t>BACK UP &amp; STAT DELIVERIES</a:t>
            </a:r>
          </a:p>
        </p:txBody>
      </p:sp>
      <p:sp>
        <p:nvSpPr>
          <p:cNvPr id="2" name="Content Placeholder 1"/>
          <p:cNvSpPr>
            <a:spLocks noGrp="1"/>
          </p:cNvSpPr>
          <p:nvPr>
            <p:ph idx="1"/>
          </p:nvPr>
        </p:nvSpPr>
        <p:spPr>
          <a:xfrm>
            <a:off x="477187" y="1160124"/>
            <a:ext cx="8229600" cy="5334000"/>
          </a:xfrm>
        </p:spPr>
        <p:txBody>
          <a:bodyPr>
            <a:normAutofit lnSpcReduction="10000"/>
          </a:bodyPr>
          <a:lstStyle/>
          <a:p>
            <a:pPr lvl="0">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CII narcotics will only be backed up for (10) pills.  A second Rx is required for additional medication.</a:t>
            </a:r>
          </a:p>
          <a:p>
            <a:pPr lvl="0">
              <a:buFont typeface="Wingdings" panose="05000000000000000000" pitchFamily="2" charset="2"/>
              <a:buChar char="v"/>
            </a:pPr>
            <a:r>
              <a:rPr lang="en-US" sz="2600" dirty="0">
                <a:latin typeface="Times New Roman" panose="02020603050405020304" pitchFamily="18" charset="0"/>
                <a:cs typeface="Times New Roman" panose="02020603050405020304" pitchFamily="18" charset="0"/>
              </a:rPr>
              <a:t>Fentanyl patches will only be backed up for (5) patches, or one box.  A second Rx is required for additional medication.</a:t>
            </a:r>
          </a:p>
          <a:p>
            <a:pPr lvl="0"/>
            <a:r>
              <a:rPr lang="en-US" sz="2600" dirty="0">
                <a:latin typeface="Times New Roman" panose="02020603050405020304" pitchFamily="18" charset="0"/>
                <a:cs typeface="Times New Roman" panose="02020603050405020304" pitchFamily="18" charset="0"/>
              </a:rPr>
              <a:t>All STAT orders will be delivered in a “timely manner” and not a specific time frame.  </a:t>
            </a:r>
          </a:p>
          <a:p>
            <a:pPr lvl="0"/>
            <a:r>
              <a:rPr lang="en-US" sz="2600" b="1" dirty="0">
                <a:latin typeface="Times New Roman" panose="02020603050405020304" pitchFamily="18" charset="0"/>
                <a:cs typeface="Times New Roman" panose="02020603050405020304" pitchFamily="18" charset="0"/>
              </a:rPr>
              <a:t>Medication orders that are time sensitive must be sent then followed up with a phone call to the pharmacy.  </a:t>
            </a:r>
          </a:p>
          <a:p>
            <a:pPr lvl="0"/>
            <a:r>
              <a:rPr lang="en-US" sz="2600" dirty="0">
                <a:latin typeface="Times New Roman" panose="02020603050405020304" pitchFamily="18" charset="0"/>
                <a:cs typeface="Times New Roman" panose="02020603050405020304" pitchFamily="18" charset="0"/>
              </a:rPr>
              <a:t>A pharmacist will determine if medication(s) should be sent STAT or backed up from a local pharmacy.  </a:t>
            </a:r>
          </a:p>
          <a:p>
            <a:pPr lvl="0"/>
            <a:r>
              <a:rPr lang="en-US" sz="2600" dirty="0">
                <a:latin typeface="Times New Roman" panose="02020603050405020304" pitchFamily="18" charset="0"/>
                <a:cs typeface="Times New Roman" panose="02020603050405020304" pitchFamily="18" charset="0"/>
              </a:rPr>
              <a:t>If the medication is in the emergency kit, nurses will be instructed to take the first dose(s) from there and the rest will be sent on the next scheduled delivery. </a:t>
            </a:r>
          </a:p>
          <a:p>
            <a:endParaRPr lang="en-US" dirty="0"/>
          </a:p>
        </p:txBody>
      </p:sp>
      <p:sp>
        <p:nvSpPr>
          <p:cNvPr id="3" name="Slide Number Placeholder 2"/>
          <p:cNvSpPr>
            <a:spLocks noGrp="1"/>
          </p:cNvSpPr>
          <p:nvPr>
            <p:ph type="sldNum" sz="quarter" idx="12"/>
          </p:nvPr>
        </p:nvSpPr>
        <p:spPr/>
        <p:txBody>
          <a:bodyPr/>
          <a:lstStyle/>
          <a:p>
            <a:fld id="{623237D7-AF0B-4DCC-AE10-57D4970BBA91}" type="slidenum">
              <a:rPr lang="en-US" smtClean="0"/>
              <a:t>5</a:t>
            </a:fld>
            <a:endParaRPr lang="en-US"/>
          </a:p>
        </p:txBody>
      </p:sp>
    </p:spTree>
    <p:extLst>
      <p:ext uri="{BB962C8B-B14F-4D97-AF65-F5344CB8AC3E}">
        <p14:creationId xmlns:p14="http://schemas.microsoft.com/office/powerpoint/2010/main" val="4153183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639762"/>
          </a:xfrm>
        </p:spPr>
        <p:txBody>
          <a:bodyPr>
            <a:noAutofit/>
          </a:bodyPr>
          <a:lstStyle/>
          <a:p>
            <a:pPr algn="ctr" eaLnBrk="1" fontAlgn="auto" hangingPunct="1">
              <a:spcAft>
                <a:spcPts val="0"/>
              </a:spcAft>
              <a:defRPr/>
            </a:pPr>
            <a:r>
              <a:rPr lang="en-US" sz="4000" dirty="0">
                <a:latin typeface="Times New Roman" panose="02020603050405020304" pitchFamily="18" charset="0"/>
                <a:cs typeface="Times New Roman" panose="02020603050405020304" pitchFamily="18" charset="0"/>
              </a:rPr>
              <a:t>ORDERING MEDICATIONS</a:t>
            </a:r>
          </a:p>
        </p:txBody>
      </p:sp>
      <p:sp>
        <p:nvSpPr>
          <p:cNvPr id="2" name="Content Placeholder 1"/>
          <p:cNvSpPr>
            <a:spLocks noGrp="1"/>
          </p:cNvSpPr>
          <p:nvPr>
            <p:ph idx="1"/>
          </p:nvPr>
        </p:nvSpPr>
        <p:spPr>
          <a:xfrm>
            <a:off x="190500" y="1509713"/>
            <a:ext cx="8763000" cy="5029200"/>
          </a:xfrm>
        </p:spPr>
        <p:txBody>
          <a:bodyPr>
            <a:normAutofit fontScale="92500" lnSpcReduction="10000"/>
          </a:bodyPr>
          <a:lstStyle/>
          <a:p>
            <a:pPr marL="365760" indent="-256032" eaLnBrk="1" fontAlgn="auto" hangingPunct="1">
              <a:spcAft>
                <a:spcPts val="0"/>
              </a:spcAft>
              <a:buFont typeface="Wingdings 3"/>
              <a:buChar char=""/>
              <a:defRPr/>
            </a:pPr>
            <a:r>
              <a:rPr lang="en-US" sz="2600" b="1" u="sng" dirty="0">
                <a:latin typeface="Times New Roman" panose="02020603050405020304" pitchFamily="18" charset="0"/>
                <a:cs typeface="Times New Roman" panose="02020603050405020304" pitchFamily="18" charset="0"/>
              </a:rPr>
              <a:t>NEW ADMITS AND NEW ORDERS</a:t>
            </a:r>
          </a:p>
          <a:p>
            <a:pPr marL="621792" lvl="1" eaLnBrk="1" fontAlgn="auto" hangingPunct="1">
              <a:spcBef>
                <a:spcPts val="324"/>
              </a:spcBef>
              <a:spcAft>
                <a:spcPts val="0"/>
              </a:spcAft>
              <a:buFont typeface="Verdana"/>
              <a:buChar char="◦"/>
              <a:defRPr/>
            </a:pPr>
            <a:endParaRPr lang="en-US" sz="800" dirty="0">
              <a:latin typeface="Times New Roman" panose="02020603050405020304" pitchFamily="18" charset="0"/>
              <a:cs typeface="Times New Roman" panose="02020603050405020304" pitchFamily="18" charset="0"/>
            </a:endParaRPr>
          </a:p>
          <a:p>
            <a:pPr marL="621792" lvl="1" eaLnBrk="1" fontAlgn="auto" hangingPunct="1">
              <a:spcBef>
                <a:spcPts val="324"/>
              </a:spcBef>
              <a:spcAft>
                <a:spcPts val="0"/>
              </a:spcAft>
              <a:buFont typeface="Verdana"/>
              <a:buChar char="◦"/>
              <a:defRPr/>
            </a:pPr>
            <a:r>
              <a:rPr lang="en-US" sz="2800" dirty="0">
                <a:latin typeface="Times New Roman" panose="02020603050405020304" pitchFamily="18" charset="0"/>
                <a:cs typeface="Times New Roman" panose="02020603050405020304" pitchFamily="18" charset="0"/>
              </a:rPr>
              <a:t>Send new orders with all required resident information (List on following page.) If any required information is missing, the pharmacy will have to call for clarification and the order will be delayed.</a:t>
            </a:r>
          </a:p>
          <a:p>
            <a:pPr marL="621792" lvl="1" eaLnBrk="1" fontAlgn="auto" hangingPunct="1">
              <a:spcBef>
                <a:spcPts val="324"/>
              </a:spcBef>
              <a:spcAft>
                <a:spcPts val="0"/>
              </a:spcAft>
              <a:buFont typeface="Verdana"/>
              <a:buChar char="◦"/>
              <a:defRPr/>
            </a:pPr>
            <a:endParaRPr lang="en-US" sz="800" dirty="0">
              <a:latin typeface="Times New Roman" panose="02020603050405020304" pitchFamily="18" charset="0"/>
              <a:cs typeface="Times New Roman" panose="02020603050405020304" pitchFamily="18" charset="0"/>
            </a:endParaRPr>
          </a:p>
          <a:p>
            <a:pPr marL="621792" lvl="1" eaLnBrk="1" fontAlgn="auto" hangingPunct="1">
              <a:spcBef>
                <a:spcPts val="324"/>
              </a:spcBef>
              <a:spcAft>
                <a:spcPts val="0"/>
              </a:spcAft>
              <a:buFont typeface="Verdana"/>
              <a:buChar char="◦"/>
              <a:defRPr/>
            </a:pPr>
            <a:r>
              <a:rPr lang="en-US" sz="2800" dirty="0">
                <a:latin typeface="Times New Roman" panose="02020603050405020304" pitchFamily="18" charset="0"/>
                <a:cs typeface="Times New Roman" panose="02020603050405020304" pitchFamily="18" charset="0"/>
              </a:rPr>
              <a:t>If the medications are needed prior to your next scheduled delivery </a:t>
            </a:r>
            <a:r>
              <a:rPr lang="en-US" sz="2800" b="1" u="sng" dirty="0">
                <a:latin typeface="Times New Roman" panose="02020603050405020304" pitchFamily="18" charset="0"/>
                <a:cs typeface="Times New Roman" panose="02020603050405020304" pitchFamily="18" charset="0"/>
              </a:rPr>
              <a:t>please send the order and then call</a:t>
            </a:r>
            <a:r>
              <a:rPr lang="en-US" sz="2800" b="1"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the pharmacy for a </a:t>
            </a:r>
            <a:r>
              <a:rPr lang="en-US" sz="2800" b="1" dirty="0">
                <a:latin typeface="Times New Roman" panose="02020603050405020304" pitchFamily="18" charset="0"/>
                <a:cs typeface="Times New Roman" panose="02020603050405020304" pitchFamily="18" charset="0"/>
              </a:rPr>
              <a:t>STAT </a:t>
            </a:r>
            <a:r>
              <a:rPr lang="en-US" sz="2800" dirty="0">
                <a:latin typeface="Times New Roman" panose="02020603050405020304" pitchFamily="18" charset="0"/>
                <a:cs typeface="Times New Roman" panose="02020603050405020304" pitchFamily="18" charset="0"/>
              </a:rPr>
              <a:t>delivery</a:t>
            </a:r>
            <a:r>
              <a:rPr lang="en-US" sz="2200" dirty="0">
                <a:latin typeface="Times New Roman" panose="02020603050405020304" pitchFamily="18" charset="0"/>
                <a:cs typeface="Times New Roman" panose="02020603050405020304" pitchFamily="18" charset="0"/>
              </a:rPr>
              <a:t>. </a:t>
            </a:r>
          </a:p>
          <a:p>
            <a:pPr marL="621792" lvl="1" eaLnBrk="1" fontAlgn="auto" hangingPunct="1">
              <a:spcBef>
                <a:spcPts val="324"/>
              </a:spcBef>
              <a:spcAft>
                <a:spcPts val="0"/>
              </a:spcAft>
              <a:buFont typeface="Verdana"/>
              <a:buChar char="◦"/>
              <a:defRPr/>
            </a:pPr>
            <a:endParaRPr lang="en-US" sz="800" dirty="0">
              <a:latin typeface="Times New Roman" panose="02020603050405020304" pitchFamily="18" charset="0"/>
              <a:cs typeface="Times New Roman" panose="02020603050405020304" pitchFamily="18" charset="0"/>
            </a:endParaRPr>
          </a:p>
          <a:p>
            <a:pPr lvl="1"/>
            <a:r>
              <a:rPr lang="en-US" sz="2600" b="1" dirty="0">
                <a:latin typeface="Times New Roman" panose="02020603050405020304" pitchFamily="18" charset="0"/>
                <a:cs typeface="Times New Roman" panose="02020603050405020304" pitchFamily="18" charset="0"/>
              </a:rPr>
              <a:t>Premier Pharmacy Care is your facility’s designated pharmacy.  Only PPC is to manage medications for our designated residents.  </a:t>
            </a:r>
            <a:r>
              <a:rPr lang="en-US" sz="2600" dirty="0">
                <a:latin typeface="Times New Roman" panose="02020603050405020304" pitchFamily="18" charset="0"/>
                <a:cs typeface="Times New Roman" panose="02020603050405020304" pitchFamily="18" charset="0"/>
              </a:rPr>
              <a:t>If a medication needs to be backed up to a local pharmacy, DO NOT call the back up pharmacy directly.  Send the order and call PPC and we will contact the back up pharmacy</a:t>
            </a:r>
            <a:r>
              <a:rPr lang="en-US" sz="24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lvl="1"/>
            <a:endParaRPr lang="en-US" sz="2400" dirty="0">
              <a:latin typeface="Times New Roman" panose="02020603050405020304" pitchFamily="18" charset="0"/>
              <a:cs typeface="Times New Roman" panose="02020603050405020304" pitchFamily="18" charset="0"/>
            </a:endParaRPr>
          </a:p>
          <a:p>
            <a:pPr marL="621792" lvl="1" eaLnBrk="1" fontAlgn="auto" hangingPunct="1">
              <a:spcBef>
                <a:spcPts val="324"/>
              </a:spcBef>
              <a:spcAft>
                <a:spcPts val="0"/>
              </a:spcAft>
              <a:buFont typeface="Verdana"/>
              <a:buChar char="◦"/>
              <a:defRPr/>
            </a:pPr>
            <a:endParaRPr lang="en-US" sz="1200" dirty="0">
              <a:latin typeface="Times New Roman" panose="02020603050405020304" pitchFamily="18" charset="0"/>
              <a:cs typeface="Times New Roman" panose="02020603050405020304" pitchFamily="18" charset="0"/>
            </a:endParaRPr>
          </a:p>
          <a:p>
            <a:pPr marL="621792" lvl="1" eaLnBrk="1" fontAlgn="auto" hangingPunct="1">
              <a:spcBef>
                <a:spcPts val="324"/>
              </a:spcBef>
              <a:spcAft>
                <a:spcPts val="0"/>
              </a:spcAft>
              <a:buFont typeface="Verdana"/>
              <a:buChar char="◦"/>
              <a:defRPr/>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EEED2D1C-AE9C-41C0-8C63-E295C4D20244}" type="slidenum">
              <a:rPr lang="en-US" smtClean="0"/>
              <a:pPr>
                <a:defRPr/>
              </a:pPr>
              <a:t>6</a:t>
            </a:fld>
            <a:endParaRPr lang="en-US"/>
          </a:p>
        </p:txBody>
      </p:sp>
    </p:spTree>
    <p:extLst>
      <p:ext uri="{BB962C8B-B14F-4D97-AF65-F5344CB8AC3E}">
        <p14:creationId xmlns:p14="http://schemas.microsoft.com/office/powerpoint/2010/main" val="2094290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7213" y="533400"/>
            <a:ext cx="8229600" cy="609600"/>
          </a:xfrm>
        </p:spPr>
        <p:txBody>
          <a:bodyPr>
            <a:noAutofit/>
          </a:bodyPr>
          <a:lstStyle/>
          <a:p>
            <a:pPr algn="ctr"/>
            <a:r>
              <a:rPr lang="en-US" sz="3600" dirty="0">
                <a:latin typeface="Times New Roman" panose="02020603050405020304" pitchFamily="18" charset="0"/>
                <a:cs typeface="Times New Roman" panose="02020603050405020304" pitchFamily="18" charset="0"/>
              </a:rPr>
              <a:t>INFORMATION REQUIRED FOR Rx</a:t>
            </a:r>
          </a:p>
        </p:txBody>
      </p:sp>
      <p:sp>
        <p:nvSpPr>
          <p:cNvPr id="2" name="Content Placeholder 1"/>
          <p:cNvSpPr>
            <a:spLocks noGrp="1"/>
          </p:cNvSpPr>
          <p:nvPr>
            <p:ph idx="1"/>
          </p:nvPr>
        </p:nvSpPr>
        <p:spPr>
          <a:xfrm>
            <a:off x="437213" y="1433513"/>
            <a:ext cx="8229600" cy="5105400"/>
          </a:xfrm>
        </p:spPr>
        <p:txBody>
          <a:bodyPr>
            <a:normAutofit fontScale="25000" lnSpcReduction="20000"/>
          </a:bodyPr>
          <a:lstStyle/>
          <a:p>
            <a:pPr marL="109728" indent="0">
              <a:buNone/>
            </a:pPr>
            <a:r>
              <a:rPr lang="en-US" sz="11200" b="1" u="sng" dirty="0">
                <a:latin typeface="Times New Roman" panose="02020603050405020304" pitchFamily="18" charset="0"/>
                <a:cs typeface="Times New Roman" panose="02020603050405020304" pitchFamily="18" charset="0"/>
              </a:rPr>
              <a:t>For all new prescriptions:</a:t>
            </a:r>
            <a:endParaRPr lang="en-US" sz="1200" b="1" u="sng" dirty="0">
              <a:latin typeface="Times New Roman" panose="02020603050405020304" pitchFamily="18" charset="0"/>
              <a:cs typeface="Times New Roman" panose="02020603050405020304" pitchFamily="18" charset="0"/>
            </a:endParaRPr>
          </a:p>
          <a:p>
            <a:pPr marL="109728" indent="0">
              <a:buNone/>
            </a:pPr>
            <a:endParaRPr lang="en-US" sz="4800" dirty="0">
              <a:latin typeface="Times New Roman" panose="02020603050405020304" pitchFamily="18" charset="0"/>
              <a:cs typeface="Times New Roman" panose="02020603050405020304" pitchFamily="18" charset="0"/>
            </a:endParaRPr>
          </a:p>
          <a:p>
            <a:pPr marL="109728" indent="0">
              <a:buNone/>
            </a:pPr>
            <a:r>
              <a:rPr lang="en-US" sz="8800" dirty="0">
                <a:latin typeface="Times New Roman" panose="02020603050405020304" pitchFamily="18" charset="0"/>
                <a:cs typeface="Times New Roman" panose="02020603050405020304" pitchFamily="18" charset="0"/>
              </a:rPr>
              <a:t>Resident name and any other pertinent identifying information</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Name of medication</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Strength of medication</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Dose and dosage form</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Time or frequency of administration</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Route of administration</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Duration of therapy, when applicable (like for antibiotics)</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Diagnosis or indication for use</a:t>
            </a:r>
          </a:p>
          <a:p>
            <a:pPr marL="109728" indent="0">
              <a:buNone/>
            </a:pPr>
            <a:r>
              <a:rPr lang="en-US" sz="8000" b="1" dirty="0">
                <a:latin typeface="Times New Roman" panose="02020603050405020304" pitchFamily="18" charset="0"/>
                <a:cs typeface="Times New Roman" panose="02020603050405020304" pitchFamily="18" charset="0"/>
              </a:rPr>
              <a:t>If required information is not on the order, the pharmacy can’t fill it.</a:t>
            </a:r>
            <a:endParaRPr lang="en-US" sz="1200" b="1" dirty="0">
              <a:latin typeface="Times New Roman" panose="02020603050405020304" pitchFamily="18" charset="0"/>
              <a:cs typeface="Times New Roman" panose="02020603050405020304" pitchFamily="18" charset="0"/>
            </a:endParaRPr>
          </a:p>
          <a:p>
            <a:pPr marL="109728" indent="0">
              <a:buNone/>
            </a:pPr>
            <a:endParaRPr lang="en-US" sz="4800" dirty="0">
              <a:latin typeface="Times New Roman" panose="02020603050405020304" pitchFamily="18" charset="0"/>
              <a:cs typeface="Times New Roman" panose="02020603050405020304" pitchFamily="18" charset="0"/>
            </a:endParaRPr>
          </a:p>
          <a:p>
            <a:pPr marL="109728" indent="0">
              <a:buNone/>
            </a:pPr>
            <a:r>
              <a:rPr lang="en-US" sz="8800" dirty="0">
                <a:latin typeface="Times New Roman" panose="02020603050405020304" pitchFamily="18" charset="0"/>
                <a:cs typeface="Times New Roman" panose="02020603050405020304" pitchFamily="18" charset="0"/>
              </a:rPr>
              <a:t>Refills require signature of  Nurse taking order and transcribing order. </a:t>
            </a:r>
          </a:p>
          <a:p>
            <a:pPr marL="109728" indent="0">
              <a:buNone/>
            </a:pPr>
            <a:endParaRPr lang="en-US" sz="4800" dirty="0">
              <a:latin typeface="Times New Roman" panose="02020603050405020304" pitchFamily="18" charset="0"/>
              <a:cs typeface="Times New Roman" panose="02020603050405020304" pitchFamily="18" charset="0"/>
            </a:endParaRPr>
          </a:p>
          <a:p>
            <a:pPr marL="109728" indent="0">
              <a:buNone/>
            </a:pPr>
            <a:r>
              <a:rPr lang="en-US" sz="8800" b="1" dirty="0">
                <a:latin typeface="Times New Roman" panose="02020603050405020304" pitchFamily="18" charset="0"/>
                <a:cs typeface="Times New Roman" panose="02020603050405020304" pitchFamily="18" charset="0"/>
              </a:rPr>
              <a:t>Additional information for controlled prescriptions:</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Date prescription was issued</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Quantity prescribed (for CII RX)</a:t>
            </a:r>
            <a:br>
              <a:rPr lang="en-US" sz="8800" dirty="0">
                <a:latin typeface="Times New Roman" panose="02020603050405020304" pitchFamily="18" charset="0"/>
                <a:cs typeface="Times New Roman" panose="02020603050405020304" pitchFamily="18" charset="0"/>
              </a:rPr>
            </a:br>
            <a:r>
              <a:rPr lang="en-US" sz="8800" dirty="0">
                <a:latin typeface="Times New Roman" panose="02020603050405020304" pitchFamily="18" charset="0"/>
                <a:cs typeface="Times New Roman" panose="02020603050405020304" pitchFamily="18" charset="0"/>
              </a:rPr>
              <a:t>Name, address, and DEA registration number of prescriber</a:t>
            </a:r>
            <a:br>
              <a:rPr lang="en-US" sz="4200" dirty="0"/>
            </a:br>
            <a:endParaRPr lang="en-US" sz="4200" dirty="0"/>
          </a:p>
        </p:txBody>
      </p:sp>
      <p:sp>
        <p:nvSpPr>
          <p:cNvPr id="4" name="Slide Number Placeholder 3"/>
          <p:cNvSpPr>
            <a:spLocks noGrp="1"/>
          </p:cNvSpPr>
          <p:nvPr>
            <p:ph type="sldNum" sz="quarter" idx="12"/>
          </p:nvPr>
        </p:nvSpPr>
        <p:spPr/>
        <p:txBody>
          <a:bodyPr/>
          <a:lstStyle/>
          <a:p>
            <a:fld id="{623237D7-AF0B-4DCC-AE10-57D4970BBA91}" type="slidenum">
              <a:rPr lang="en-US" smtClean="0"/>
              <a:t>7</a:t>
            </a:fld>
            <a:endParaRPr lang="en-US"/>
          </a:p>
        </p:txBody>
      </p:sp>
    </p:spTree>
    <p:extLst>
      <p:ext uri="{BB962C8B-B14F-4D97-AF65-F5344CB8AC3E}">
        <p14:creationId xmlns:p14="http://schemas.microsoft.com/office/powerpoint/2010/main" val="711887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53361"/>
            <a:ext cx="8229600" cy="639762"/>
          </a:xfrm>
        </p:spPr>
        <p:txBody>
          <a:bodyPr>
            <a:noAutofit/>
          </a:bodyPr>
          <a:lstStyle/>
          <a:p>
            <a:pPr algn="ctr"/>
            <a:r>
              <a:rPr lang="en-US" sz="4000" dirty="0">
                <a:latin typeface="Times New Roman" panose="02020603050405020304" pitchFamily="18" charset="0"/>
                <a:cs typeface="Times New Roman" panose="02020603050405020304" pitchFamily="18" charset="0"/>
              </a:rPr>
              <a:t>ORDERING REFILLS</a:t>
            </a:r>
          </a:p>
        </p:txBody>
      </p:sp>
      <p:sp>
        <p:nvSpPr>
          <p:cNvPr id="2" name="Content Placeholder 1"/>
          <p:cNvSpPr>
            <a:spLocks noGrp="1"/>
          </p:cNvSpPr>
          <p:nvPr>
            <p:ph idx="1"/>
          </p:nvPr>
        </p:nvSpPr>
        <p:spPr>
          <a:xfrm>
            <a:off x="381000" y="1357313"/>
            <a:ext cx="8382000" cy="5181600"/>
          </a:xfrm>
        </p:spPr>
        <p:txBody>
          <a:bodyPr>
            <a:normAutofit/>
          </a:bodyPr>
          <a:lstStyle/>
          <a:p>
            <a:pPr marL="365760" lvl="1" indent="-256032">
              <a:spcBef>
                <a:spcPts val="400"/>
              </a:spcBef>
              <a:buSzPct val="68000"/>
              <a:buFont typeface="Wingdings 3"/>
              <a:buChar char=""/>
            </a:pPr>
            <a:r>
              <a:rPr lang="en-US" sz="2800" dirty="0">
                <a:latin typeface="Times New Roman" panose="02020603050405020304" pitchFamily="18" charset="0"/>
                <a:cs typeface="Times New Roman" panose="02020603050405020304" pitchFamily="18" charset="0"/>
              </a:rPr>
              <a:t>Refills may be ordered 24/7 and should be ordered when there are 3 days of medication left.  </a:t>
            </a:r>
            <a:r>
              <a:rPr lang="en-US" sz="2800" b="1" dirty="0">
                <a:latin typeface="Times New Roman" panose="02020603050405020304" pitchFamily="18" charset="0"/>
                <a:cs typeface="Times New Roman" panose="02020603050405020304" pitchFamily="18" charset="0"/>
              </a:rPr>
              <a:t>Please do not wait to order so long that a refill becomes a STAT or has to be backed up.</a:t>
            </a:r>
          </a:p>
          <a:p>
            <a:pPr marL="365760" lvl="1" indent="-256032">
              <a:spcBef>
                <a:spcPts val="400"/>
              </a:spcBef>
              <a:buSzPct val="68000"/>
              <a:buFont typeface="Wingdings 3"/>
              <a:buChar char=""/>
            </a:pPr>
            <a:endParaRPr lang="en-US" sz="2800" dirty="0">
              <a:latin typeface="Times New Roman" panose="02020603050405020304" pitchFamily="18" charset="0"/>
              <a:cs typeface="Times New Roman" panose="02020603050405020304" pitchFamily="18" charset="0"/>
            </a:endParaRPr>
          </a:p>
          <a:p>
            <a:pPr marL="365760" lvl="1" indent="-256032">
              <a:spcBef>
                <a:spcPts val="400"/>
              </a:spcBef>
              <a:buSzPct val="68000"/>
              <a:buFont typeface="Wingdings 3"/>
              <a:buChar char=""/>
            </a:pPr>
            <a:r>
              <a:rPr lang="en-US" sz="2800" dirty="0">
                <a:latin typeface="Times New Roman" panose="02020603050405020304" pitchFamily="18" charset="0"/>
                <a:cs typeface="Times New Roman" panose="02020603050405020304" pitchFamily="18" charset="0"/>
              </a:rPr>
              <a:t>Remember that the cut off time for refills is NOON and that refills are scheduled to come only on the 2</a:t>
            </a:r>
            <a:r>
              <a:rPr lang="en-US" sz="2800" baseline="30000" dirty="0">
                <a:latin typeface="Times New Roman" panose="02020603050405020304" pitchFamily="18" charset="0"/>
                <a:cs typeface="Times New Roman" panose="02020603050405020304" pitchFamily="18" charset="0"/>
              </a:rPr>
              <a:t>nd</a:t>
            </a:r>
            <a:r>
              <a:rPr lang="en-US" sz="2800" dirty="0">
                <a:latin typeface="Times New Roman" panose="02020603050405020304" pitchFamily="18" charset="0"/>
                <a:cs typeface="Times New Roman" panose="02020603050405020304" pitchFamily="18" charset="0"/>
              </a:rPr>
              <a:t> delivery or “night run”.</a:t>
            </a:r>
          </a:p>
          <a:p>
            <a:pPr marL="365760" lvl="1" indent="-256032">
              <a:spcBef>
                <a:spcPts val="400"/>
              </a:spcBef>
              <a:buSzPct val="68000"/>
              <a:buFont typeface="Wingdings 3"/>
              <a:buChar char=""/>
            </a:pPr>
            <a:endParaRPr lang="en-US" sz="2800" dirty="0">
              <a:latin typeface="Times New Roman" panose="02020603050405020304" pitchFamily="18" charset="0"/>
              <a:cs typeface="Times New Roman" panose="02020603050405020304" pitchFamily="18" charset="0"/>
            </a:endParaRPr>
          </a:p>
          <a:p>
            <a:pPr marL="365760" lvl="1" indent="-256032">
              <a:spcBef>
                <a:spcPts val="400"/>
              </a:spcBef>
              <a:buSzPct val="68000"/>
              <a:buFont typeface="Wingdings 3"/>
              <a:buChar char=""/>
            </a:pPr>
            <a:r>
              <a:rPr lang="en-US" sz="2800" dirty="0">
                <a:latin typeface="Times New Roman" panose="02020603050405020304" pitchFamily="18" charset="0"/>
                <a:cs typeface="Times New Roman" panose="02020603050405020304" pitchFamily="18" charset="0"/>
              </a:rPr>
              <a:t>If a refill is needed before the next scheduled night run you must send the refill request and then call the pharmacy to have it sent sooner.</a:t>
            </a:r>
          </a:p>
          <a:p>
            <a:pPr marL="365760" lvl="1" indent="-256032">
              <a:spcBef>
                <a:spcPts val="400"/>
              </a:spcBef>
              <a:buSzPct val="68000"/>
              <a:buFont typeface="Wingdings 3"/>
              <a:buChar char=""/>
            </a:pPr>
            <a:endParaRPr lang="en-US" sz="1000" dirty="0">
              <a:latin typeface="Times New Roman" panose="02020603050405020304" pitchFamily="18" charset="0"/>
              <a:cs typeface="Times New Roman" panose="02020603050405020304" pitchFamily="18" charset="0"/>
            </a:endParaRPr>
          </a:p>
          <a:p>
            <a:pPr marL="0" indent="0">
              <a:buNone/>
            </a:pPr>
            <a:endParaRPr lang="en-US" sz="9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12"/>
          </p:nvPr>
        </p:nvSpPr>
        <p:spPr/>
        <p:txBody>
          <a:bodyPr/>
          <a:lstStyle/>
          <a:p>
            <a:fld id="{623237D7-AF0B-4DCC-AE10-57D4970BBA91}" type="slidenum">
              <a:rPr lang="en-US" smtClean="0"/>
              <a:t>8</a:t>
            </a:fld>
            <a:endParaRPr lang="en-US"/>
          </a:p>
        </p:txBody>
      </p:sp>
    </p:spTree>
    <p:extLst>
      <p:ext uri="{BB962C8B-B14F-4D97-AF65-F5344CB8AC3E}">
        <p14:creationId xmlns:p14="http://schemas.microsoft.com/office/powerpoint/2010/main" val="3323155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98176"/>
            <a:ext cx="8229600" cy="715962"/>
          </a:xfrm>
        </p:spPr>
        <p:txBody>
          <a:bodyPr>
            <a:noAutofit/>
          </a:bodyPr>
          <a:lstStyle/>
          <a:p>
            <a:pPr algn="ctr"/>
            <a:r>
              <a:rPr lang="en-US" sz="4400" dirty="0">
                <a:latin typeface="Times New Roman" panose="02020603050405020304" pitchFamily="18" charset="0"/>
                <a:cs typeface="Times New Roman" panose="02020603050405020304" pitchFamily="18" charset="0"/>
              </a:rPr>
              <a:t>WHEN TO ORDER REFILLS</a:t>
            </a:r>
          </a:p>
        </p:txBody>
      </p:sp>
      <p:sp>
        <p:nvSpPr>
          <p:cNvPr id="2" name="Content Placeholder 1"/>
          <p:cNvSpPr>
            <a:spLocks noGrp="1"/>
          </p:cNvSpPr>
          <p:nvPr>
            <p:ph idx="1"/>
          </p:nvPr>
        </p:nvSpPr>
        <p:spPr>
          <a:xfrm>
            <a:off x="457200" y="1676400"/>
            <a:ext cx="8229600" cy="5334000"/>
          </a:xfrm>
        </p:spPr>
        <p:txBody>
          <a:bodyPr>
            <a:normAutofit/>
          </a:bodyPr>
          <a:lstStyle/>
          <a:p>
            <a:r>
              <a:rPr lang="en-US" sz="3200" dirty="0">
                <a:latin typeface="Times New Roman" panose="02020603050405020304" pitchFamily="18" charset="0"/>
                <a:cs typeface="Times New Roman" panose="02020603050405020304" pitchFamily="18" charset="0"/>
              </a:rPr>
              <a:t>As a general rule, medications can be refilled after 75% has been used.</a:t>
            </a:r>
          </a:p>
          <a:p>
            <a:endParaRPr lang="en-US" sz="8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At Premier, we prefer all refills to be ordered with three days left.  This includes 7 day, 14 day and 30 day fills.  For example:</a:t>
            </a:r>
          </a:p>
          <a:p>
            <a:pPr marL="109728" indent="0">
              <a:buNone/>
            </a:pPr>
            <a:endParaRPr lang="en-US" sz="800" dirty="0">
              <a:latin typeface="Times New Roman" panose="02020603050405020304" pitchFamily="18" charset="0"/>
              <a:cs typeface="Times New Roman" panose="02020603050405020304" pitchFamily="18" charset="0"/>
            </a:endParaRPr>
          </a:p>
          <a:p>
            <a:pPr lvl="1"/>
            <a:r>
              <a:rPr lang="en-US" sz="2800" dirty="0">
                <a:latin typeface="Times New Roman" panose="02020603050405020304" pitchFamily="18" charset="0"/>
                <a:cs typeface="Times New Roman" panose="02020603050405020304" pitchFamily="18" charset="0"/>
              </a:rPr>
              <a:t>7 day fill = order on the 4</a:t>
            </a:r>
            <a:r>
              <a:rPr lang="en-US" sz="2800" baseline="30000" dirty="0">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day.</a:t>
            </a:r>
          </a:p>
          <a:p>
            <a:pPr lvl="1"/>
            <a:r>
              <a:rPr lang="en-US" sz="2800" dirty="0">
                <a:latin typeface="Times New Roman" panose="02020603050405020304" pitchFamily="18" charset="0"/>
                <a:cs typeface="Times New Roman" panose="02020603050405020304" pitchFamily="18" charset="0"/>
              </a:rPr>
              <a:t>14 day fill = order on the 11</a:t>
            </a:r>
            <a:r>
              <a:rPr lang="en-US" sz="2800" baseline="30000" dirty="0">
                <a:latin typeface="Times New Roman" panose="02020603050405020304" pitchFamily="18" charset="0"/>
                <a:cs typeface="Times New Roman" panose="02020603050405020304" pitchFamily="18" charset="0"/>
              </a:rPr>
              <a:t>th </a:t>
            </a:r>
            <a:r>
              <a:rPr lang="en-US" sz="2800" dirty="0">
                <a:latin typeface="Times New Roman" panose="02020603050405020304" pitchFamily="18" charset="0"/>
                <a:cs typeface="Times New Roman" panose="02020603050405020304" pitchFamily="18" charset="0"/>
              </a:rPr>
              <a:t> day.</a:t>
            </a:r>
          </a:p>
          <a:p>
            <a:pPr lvl="1"/>
            <a:r>
              <a:rPr lang="en-US" sz="2800" dirty="0">
                <a:latin typeface="Times New Roman" panose="02020603050405020304" pitchFamily="18" charset="0"/>
                <a:cs typeface="Times New Roman" panose="02020603050405020304" pitchFamily="18" charset="0"/>
              </a:rPr>
              <a:t>30 day fill = order on the 27</a:t>
            </a:r>
            <a:r>
              <a:rPr lang="en-US" sz="2800" baseline="30000" dirty="0">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day.</a:t>
            </a:r>
          </a:p>
          <a:p>
            <a:pPr marL="393192" lvl="1" indent="0">
              <a:buNone/>
            </a:pPr>
            <a:r>
              <a:rPr lang="en-US" sz="3200" u="sng" dirty="0">
                <a:latin typeface="Times New Roman" panose="02020603050405020304" pitchFamily="18" charset="0"/>
                <a:cs typeface="Times New Roman" panose="02020603050405020304" pitchFamily="18" charset="0"/>
              </a:rPr>
              <a:t>Again, please fax refills, do not call them in. </a:t>
            </a:r>
          </a:p>
          <a:p>
            <a:pPr lvl="1"/>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23237D7-AF0B-4DCC-AE10-57D4970BBA91}" type="slidenum">
              <a:rPr lang="en-US" smtClean="0"/>
              <a:t>9</a:t>
            </a:fld>
            <a:endParaRPr lang="en-US"/>
          </a:p>
        </p:txBody>
      </p:sp>
    </p:spTree>
    <p:extLst>
      <p:ext uri="{BB962C8B-B14F-4D97-AF65-F5344CB8AC3E}">
        <p14:creationId xmlns:p14="http://schemas.microsoft.com/office/powerpoint/2010/main" val="500132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4589</TotalTime>
  <Words>2852</Words>
  <Application>Microsoft Office PowerPoint</Application>
  <PresentationFormat>On-screen Show (4:3)</PresentationFormat>
  <Paragraphs>301</Paragraphs>
  <Slides>25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Times New Roman</vt:lpstr>
      <vt:lpstr>Verdana</vt:lpstr>
      <vt:lpstr>Wingdings</vt:lpstr>
      <vt:lpstr>Wingdings 3</vt:lpstr>
      <vt:lpstr>Office Theme</vt:lpstr>
      <vt:lpstr>PowerPoint Presentation</vt:lpstr>
      <vt:lpstr>PREMIER PHARMACY CARE  760 MICHAELA DRIVE NORTH LITTLE ROCK, AR  72117  PHARMACY PHONE:  501-992-1006                                                                                           TOLL FREE PHONE:    844-241-6529                                                                                      PHARMACY FAX:        855-271-6286 </vt:lpstr>
      <vt:lpstr>ORDER CUT OFF &amp; DELIVERY</vt:lpstr>
      <vt:lpstr>PHARMACY DISPENSING STANDARDS</vt:lpstr>
      <vt:lpstr>BACK UP &amp; STAT DELIVERIES</vt:lpstr>
      <vt:lpstr>ORDERING MEDICATIONS</vt:lpstr>
      <vt:lpstr>INFORMATION REQUIRED FOR Rx</vt:lpstr>
      <vt:lpstr>ORDERING REFILLS</vt:lpstr>
      <vt:lpstr>WHEN TO ORDER REFILLS</vt:lpstr>
      <vt:lpstr>REFILL TOO SOON </vt:lpstr>
      <vt:lpstr>CHANGES IN ORDERS &amp; DIRECTIONS</vt:lpstr>
      <vt:lpstr>ORDERING CONTROLLED MEDICATIONS</vt:lpstr>
      <vt:lpstr>DELIVERY OF NON-CONTROLS</vt:lpstr>
      <vt:lpstr>DELIVERY OF CONTROLS</vt:lpstr>
      <vt:lpstr>EMERGENCY KIT PROCEDURES </vt:lpstr>
      <vt:lpstr>PROCESS FOR REFILLING             NON-CONTROL &amp; IV EKITS </vt:lpstr>
      <vt:lpstr>ACCESSING NARCOTIC EKITS</vt:lpstr>
      <vt:lpstr> NARCOTIC EKITS CONT.</vt:lpstr>
      <vt:lpstr>NARCOTIC EKIT POLICY</vt:lpstr>
      <vt:lpstr>RETURNING MEDICATIONS</vt:lpstr>
      <vt:lpstr>MEDICATION ELIGIBLE FOR RETURN</vt:lpstr>
      <vt:lpstr>ITEMS NOT ELIGIBLE FOR RETURN</vt:lpstr>
      <vt:lpstr>IV MEDICATIONS</vt:lpstr>
      <vt:lpstr>REPORTING AN ERROR</vt:lpstr>
      <vt:lpstr>PHARMACY 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310</cp:revision>
  <cp:lastPrinted>2021-09-27T17:18:32Z</cp:lastPrinted>
  <dcterms:created xsi:type="dcterms:W3CDTF">2014-12-23T20:10:16Z</dcterms:created>
  <dcterms:modified xsi:type="dcterms:W3CDTF">2022-08-15T17:31:34Z</dcterms:modified>
</cp:coreProperties>
</file>